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6" r:id="rId2"/>
  </p:sldMasterIdLst>
  <p:notesMasterIdLst>
    <p:notesMasterId r:id="rId21"/>
  </p:notesMasterIdLst>
  <p:sldIdLst>
    <p:sldId id="505" r:id="rId3"/>
    <p:sldId id="532" r:id="rId4"/>
    <p:sldId id="504" r:id="rId5"/>
    <p:sldId id="414" r:id="rId6"/>
    <p:sldId id="542" r:id="rId7"/>
    <p:sldId id="545" r:id="rId8"/>
    <p:sldId id="541" r:id="rId9"/>
    <p:sldId id="543" r:id="rId10"/>
    <p:sldId id="550" r:id="rId11"/>
    <p:sldId id="549" r:id="rId12"/>
    <p:sldId id="551" r:id="rId13"/>
    <p:sldId id="552" r:id="rId14"/>
    <p:sldId id="544" r:id="rId15"/>
    <p:sldId id="502" r:id="rId16"/>
    <p:sldId id="546" r:id="rId17"/>
    <p:sldId id="548" r:id="rId18"/>
    <p:sldId id="547" r:id="rId19"/>
    <p:sldId id="531" r:id="rId20"/>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3300"/>
    <a:srgbClr val="FF8A00"/>
    <a:srgbClr val="54BBBE"/>
    <a:srgbClr val="5AB8B8"/>
    <a:srgbClr val="1ACEF8"/>
    <a:srgbClr val="0066FF"/>
    <a:srgbClr val="0071BC"/>
    <a:srgbClr val="CC9900"/>
    <a:srgbClr val="FF0000"/>
    <a:srgbClr val="8CC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549" autoAdjust="0"/>
    <p:restoredTop sz="94291" autoAdjust="0"/>
  </p:normalViewPr>
  <p:slideViewPr>
    <p:cSldViewPr>
      <p:cViewPr varScale="1">
        <p:scale>
          <a:sx n="90" d="100"/>
          <a:sy n="90" d="100"/>
        </p:scale>
        <p:origin x="120" y="48"/>
      </p:cViewPr>
      <p:guideLst>
        <p:guide orient="horz" pos="1620"/>
        <p:guide pos="2880"/>
      </p:guideLst>
    </p:cSldViewPr>
  </p:slideViewPr>
  <p:notesTextViewPr>
    <p:cViewPr>
      <p:scale>
        <a:sx n="100" d="100"/>
        <a:sy n="100" d="100"/>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AABDC78-DD98-470D-8AF8-49C2D0D0F651}" type="doc">
      <dgm:prSet loTypeId="urn:microsoft.com/office/officeart/2005/8/layout/matrix3" loCatId="matrix" qsTypeId="urn:microsoft.com/office/officeart/2005/8/quickstyle/simple1" qsCatId="simple" csTypeId="urn:microsoft.com/office/officeart/2005/8/colors/colorful1" csCatId="colorful" phldr="1"/>
      <dgm:spPr/>
      <dgm:t>
        <a:bodyPr/>
        <a:lstStyle/>
        <a:p>
          <a:endParaRPr lang="en-US"/>
        </a:p>
      </dgm:t>
    </dgm:pt>
    <dgm:pt modelId="{1CDB6C2B-C841-459D-8BC9-7344E9E96598}">
      <dgm:prSet phldrT="[Text]"/>
      <dgm:spPr/>
      <dgm:t>
        <a:bodyPr/>
        <a:lstStyle/>
        <a:p>
          <a:r>
            <a:rPr lang="en-US" dirty="0">
              <a:latin typeface="Segoe UI" panose="020B0502040204020203" pitchFamily="34" charset="0"/>
              <a:cs typeface="Segoe UI" panose="020B0502040204020203" pitchFamily="34" charset="0"/>
            </a:rPr>
            <a:t>Manual Process</a:t>
          </a:r>
        </a:p>
      </dgm:t>
    </dgm:pt>
    <dgm:pt modelId="{BFC114F9-5290-4B64-8E0A-2F475FA36403}" type="parTrans" cxnId="{A47C6614-B5B3-4D3E-B49C-F456292BEB18}">
      <dgm:prSet/>
      <dgm:spPr/>
      <dgm:t>
        <a:bodyPr/>
        <a:lstStyle/>
        <a:p>
          <a:endParaRPr lang="en-US"/>
        </a:p>
      </dgm:t>
    </dgm:pt>
    <dgm:pt modelId="{F827F323-0C82-4A38-82E1-D6F6FE0092BD}" type="sibTrans" cxnId="{A47C6614-B5B3-4D3E-B49C-F456292BEB18}">
      <dgm:prSet/>
      <dgm:spPr/>
      <dgm:t>
        <a:bodyPr/>
        <a:lstStyle/>
        <a:p>
          <a:endParaRPr lang="en-US"/>
        </a:p>
      </dgm:t>
    </dgm:pt>
    <dgm:pt modelId="{A3793CDB-ACCE-4A6E-948C-FE974123D7EC}">
      <dgm:prSet phldrT="[Text]"/>
      <dgm:spPr/>
      <dgm:t>
        <a:bodyPr/>
        <a:lstStyle/>
        <a:p>
          <a:r>
            <a:rPr lang="en-US" dirty="0">
              <a:latin typeface="Segoe UI" panose="020B0502040204020203" pitchFamily="34" charset="0"/>
              <a:cs typeface="Segoe UI" panose="020B0502040204020203" pitchFamily="34" charset="0"/>
            </a:rPr>
            <a:t>Communications</a:t>
          </a:r>
        </a:p>
      </dgm:t>
    </dgm:pt>
    <dgm:pt modelId="{4EA83EB4-53EC-4726-9792-D794AE407F0F}" type="parTrans" cxnId="{2D90CF50-4C21-4C5F-AB37-0DDF9D3CBD64}">
      <dgm:prSet/>
      <dgm:spPr/>
      <dgm:t>
        <a:bodyPr/>
        <a:lstStyle/>
        <a:p>
          <a:endParaRPr lang="en-US"/>
        </a:p>
      </dgm:t>
    </dgm:pt>
    <dgm:pt modelId="{3476C65C-FD59-4954-A08E-1AF5B4CB8D6F}" type="sibTrans" cxnId="{2D90CF50-4C21-4C5F-AB37-0DDF9D3CBD64}">
      <dgm:prSet/>
      <dgm:spPr/>
      <dgm:t>
        <a:bodyPr/>
        <a:lstStyle/>
        <a:p>
          <a:endParaRPr lang="en-US"/>
        </a:p>
      </dgm:t>
    </dgm:pt>
    <dgm:pt modelId="{7201D276-903F-4FE1-A05A-CF208EFD5F68}">
      <dgm:prSet phldrT="[Text]"/>
      <dgm:spPr/>
      <dgm:t>
        <a:bodyPr/>
        <a:lstStyle/>
        <a:p>
          <a:r>
            <a:rPr lang="en-US" dirty="0">
              <a:latin typeface="Segoe UI" panose="020B0502040204020203" pitchFamily="34" charset="0"/>
              <a:cs typeface="Segoe UI" panose="020B0502040204020203" pitchFamily="34" charset="0"/>
            </a:rPr>
            <a:t>Data Duplications</a:t>
          </a:r>
        </a:p>
      </dgm:t>
    </dgm:pt>
    <dgm:pt modelId="{DD14F1C1-3040-4EF9-B08C-14485C7845BB}" type="parTrans" cxnId="{2A1B57D2-F9F8-4FB5-9B07-B55193F1BDA3}">
      <dgm:prSet/>
      <dgm:spPr/>
      <dgm:t>
        <a:bodyPr/>
        <a:lstStyle/>
        <a:p>
          <a:endParaRPr lang="en-US"/>
        </a:p>
      </dgm:t>
    </dgm:pt>
    <dgm:pt modelId="{C716CD67-B46B-4340-8EE5-037FC3549C74}" type="sibTrans" cxnId="{2A1B57D2-F9F8-4FB5-9B07-B55193F1BDA3}">
      <dgm:prSet/>
      <dgm:spPr/>
      <dgm:t>
        <a:bodyPr/>
        <a:lstStyle/>
        <a:p>
          <a:endParaRPr lang="en-US"/>
        </a:p>
      </dgm:t>
    </dgm:pt>
    <dgm:pt modelId="{16FEE0AF-74F0-4D8D-8E8E-E77282B5B887}">
      <dgm:prSet phldrT="[Text]"/>
      <dgm:spPr/>
      <dgm:t>
        <a:bodyPr/>
        <a:lstStyle/>
        <a:p>
          <a:r>
            <a:rPr lang="en-US" dirty="0">
              <a:latin typeface="Segoe UI" panose="020B0502040204020203" pitchFamily="34" charset="0"/>
              <a:cs typeface="Segoe UI" panose="020B0502040204020203" pitchFamily="34" charset="0"/>
            </a:rPr>
            <a:t>Procure to Pay Visibility</a:t>
          </a:r>
        </a:p>
      </dgm:t>
    </dgm:pt>
    <dgm:pt modelId="{61D29B70-F07E-4249-A5AE-29501BD47FFE}" type="parTrans" cxnId="{32518D58-5742-4BDE-A884-391C9544D5ED}">
      <dgm:prSet/>
      <dgm:spPr/>
      <dgm:t>
        <a:bodyPr/>
        <a:lstStyle/>
        <a:p>
          <a:endParaRPr lang="en-US"/>
        </a:p>
      </dgm:t>
    </dgm:pt>
    <dgm:pt modelId="{1434D926-63AE-476C-ABB6-5C13CB012406}" type="sibTrans" cxnId="{32518D58-5742-4BDE-A884-391C9544D5ED}">
      <dgm:prSet/>
      <dgm:spPr/>
      <dgm:t>
        <a:bodyPr/>
        <a:lstStyle/>
        <a:p>
          <a:endParaRPr lang="en-US"/>
        </a:p>
      </dgm:t>
    </dgm:pt>
    <dgm:pt modelId="{FEF355C2-889A-41FD-B450-6DDED4E05B87}" type="pres">
      <dgm:prSet presAssocID="{DAABDC78-DD98-470D-8AF8-49C2D0D0F651}" presName="matrix" presStyleCnt="0">
        <dgm:presLayoutVars>
          <dgm:chMax val="1"/>
          <dgm:dir/>
          <dgm:resizeHandles val="exact"/>
        </dgm:presLayoutVars>
      </dgm:prSet>
      <dgm:spPr/>
    </dgm:pt>
    <dgm:pt modelId="{B2CE0380-589F-4EF4-BC7D-8A6614D04C4F}" type="pres">
      <dgm:prSet presAssocID="{DAABDC78-DD98-470D-8AF8-49C2D0D0F651}" presName="diamond" presStyleLbl="bgShp" presStyleIdx="0" presStyleCnt="1"/>
      <dgm:spPr>
        <a:solidFill>
          <a:schemeClr val="accent5">
            <a:lumMod val="60000"/>
            <a:lumOff val="40000"/>
          </a:schemeClr>
        </a:solidFill>
        <a:ln>
          <a:solidFill>
            <a:srgbClr val="54BBBE"/>
          </a:solidFill>
        </a:ln>
      </dgm:spPr>
    </dgm:pt>
    <dgm:pt modelId="{88EFAF3A-A2C8-4EB4-855D-9E598FC17791}" type="pres">
      <dgm:prSet presAssocID="{DAABDC78-DD98-470D-8AF8-49C2D0D0F651}" presName="quad1" presStyleLbl="node1" presStyleIdx="0" presStyleCnt="4">
        <dgm:presLayoutVars>
          <dgm:chMax val="0"/>
          <dgm:chPref val="0"/>
          <dgm:bulletEnabled val="1"/>
        </dgm:presLayoutVars>
      </dgm:prSet>
      <dgm:spPr/>
    </dgm:pt>
    <dgm:pt modelId="{3F1F6631-721F-4982-8CC8-74A25AA8D1BF}" type="pres">
      <dgm:prSet presAssocID="{DAABDC78-DD98-470D-8AF8-49C2D0D0F651}" presName="quad2" presStyleLbl="node1" presStyleIdx="1" presStyleCnt="4">
        <dgm:presLayoutVars>
          <dgm:chMax val="0"/>
          <dgm:chPref val="0"/>
          <dgm:bulletEnabled val="1"/>
        </dgm:presLayoutVars>
      </dgm:prSet>
      <dgm:spPr/>
    </dgm:pt>
    <dgm:pt modelId="{29D32414-9C43-400F-81EA-9678507B79D2}" type="pres">
      <dgm:prSet presAssocID="{DAABDC78-DD98-470D-8AF8-49C2D0D0F651}" presName="quad3" presStyleLbl="node1" presStyleIdx="2" presStyleCnt="4">
        <dgm:presLayoutVars>
          <dgm:chMax val="0"/>
          <dgm:chPref val="0"/>
          <dgm:bulletEnabled val="1"/>
        </dgm:presLayoutVars>
      </dgm:prSet>
      <dgm:spPr/>
    </dgm:pt>
    <dgm:pt modelId="{75FCEB2A-F52D-4A4C-B241-81BDD4DF4A23}" type="pres">
      <dgm:prSet presAssocID="{DAABDC78-DD98-470D-8AF8-49C2D0D0F651}" presName="quad4" presStyleLbl="node1" presStyleIdx="3" presStyleCnt="4">
        <dgm:presLayoutVars>
          <dgm:chMax val="0"/>
          <dgm:chPref val="0"/>
          <dgm:bulletEnabled val="1"/>
        </dgm:presLayoutVars>
      </dgm:prSet>
      <dgm:spPr/>
    </dgm:pt>
  </dgm:ptLst>
  <dgm:cxnLst>
    <dgm:cxn modelId="{EC2F2608-B423-44AC-AA93-C5E5631594A5}" type="presOf" srcId="{7201D276-903F-4FE1-A05A-CF208EFD5F68}" destId="{29D32414-9C43-400F-81EA-9678507B79D2}" srcOrd="0" destOrd="0" presId="urn:microsoft.com/office/officeart/2005/8/layout/matrix3"/>
    <dgm:cxn modelId="{A47C6614-B5B3-4D3E-B49C-F456292BEB18}" srcId="{DAABDC78-DD98-470D-8AF8-49C2D0D0F651}" destId="{1CDB6C2B-C841-459D-8BC9-7344E9E96598}" srcOrd="0" destOrd="0" parTransId="{BFC114F9-5290-4B64-8E0A-2F475FA36403}" sibTransId="{F827F323-0C82-4A38-82E1-D6F6FE0092BD}"/>
    <dgm:cxn modelId="{93DDAE30-37B5-40AB-B22F-925315B3FFB9}" type="presOf" srcId="{DAABDC78-DD98-470D-8AF8-49C2D0D0F651}" destId="{FEF355C2-889A-41FD-B450-6DDED4E05B87}" srcOrd="0" destOrd="0" presId="urn:microsoft.com/office/officeart/2005/8/layout/matrix3"/>
    <dgm:cxn modelId="{2D90CF50-4C21-4C5F-AB37-0DDF9D3CBD64}" srcId="{DAABDC78-DD98-470D-8AF8-49C2D0D0F651}" destId="{A3793CDB-ACCE-4A6E-948C-FE974123D7EC}" srcOrd="1" destOrd="0" parTransId="{4EA83EB4-53EC-4726-9792-D794AE407F0F}" sibTransId="{3476C65C-FD59-4954-A08E-1AF5B4CB8D6F}"/>
    <dgm:cxn modelId="{25DB1C73-72EE-40FC-8F53-786E255DA5B2}" type="presOf" srcId="{16FEE0AF-74F0-4D8D-8E8E-E77282B5B887}" destId="{75FCEB2A-F52D-4A4C-B241-81BDD4DF4A23}" srcOrd="0" destOrd="0" presId="urn:microsoft.com/office/officeart/2005/8/layout/matrix3"/>
    <dgm:cxn modelId="{32518D58-5742-4BDE-A884-391C9544D5ED}" srcId="{DAABDC78-DD98-470D-8AF8-49C2D0D0F651}" destId="{16FEE0AF-74F0-4D8D-8E8E-E77282B5B887}" srcOrd="3" destOrd="0" parTransId="{61D29B70-F07E-4249-A5AE-29501BD47FFE}" sibTransId="{1434D926-63AE-476C-ABB6-5C13CB012406}"/>
    <dgm:cxn modelId="{E95AB997-C994-4611-8C76-06ADFB631991}" type="presOf" srcId="{A3793CDB-ACCE-4A6E-948C-FE974123D7EC}" destId="{3F1F6631-721F-4982-8CC8-74A25AA8D1BF}" srcOrd="0" destOrd="0" presId="urn:microsoft.com/office/officeart/2005/8/layout/matrix3"/>
    <dgm:cxn modelId="{2A1B57D2-F9F8-4FB5-9B07-B55193F1BDA3}" srcId="{DAABDC78-DD98-470D-8AF8-49C2D0D0F651}" destId="{7201D276-903F-4FE1-A05A-CF208EFD5F68}" srcOrd="2" destOrd="0" parTransId="{DD14F1C1-3040-4EF9-B08C-14485C7845BB}" sibTransId="{C716CD67-B46B-4340-8EE5-037FC3549C74}"/>
    <dgm:cxn modelId="{08394AD4-78EB-4087-B6C7-12CB8089357D}" type="presOf" srcId="{1CDB6C2B-C841-459D-8BC9-7344E9E96598}" destId="{88EFAF3A-A2C8-4EB4-855D-9E598FC17791}" srcOrd="0" destOrd="0" presId="urn:microsoft.com/office/officeart/2005/8/layout/matrix3"/>
    <dgm:cxn modelId="{137096A3-4C4F-463F-B137-2A716BF129E7}" type="presParOf" srcId="{FEF355C2-889A-41FD-B450-6DDED4E05B87}" destId="{B2CE0380-589F-4EF4-BC7D-8A6614D04C4F}" srcOrd="0" destOrd="0" presId="urn:microsoft.com/office/officeart/2005/8/layout/matrix3"/>
    <dgm:cxn modelId="{7732E7EE-2EC7-49FE-8279-BFE18F1B9724}" type="presParOf" srcId="{FEF355C2-889A-41FD-B450-6DDED4E05B87}" destId="{88EFAF3A-A2C8-4EB4-855D-9E598FC17791}" srcOrd="1" destOrd="0" presId="urn:microsoft.com/office/officeart/2005/8/layout/matrix3"/>
    <dgm:cxn modelId="{3C73D051-6EC6-48E6-8D2A-A35D5B3A9954}" type="presParOf" srcId="{FEF355C2-889A-41FD-B450-6DDED4E05B87}" destId="{3F1F6631-721F-4982-8CC8-74A25AA8D1BF}" srcOrd="2" destOrd="0" presId="urn:microsoft.com/office/officeart/2005/8/layout/matrix3"/>
    <dgm:cxn modelId="{1C47D780-A967-4716-B79E-197B43673EF3}" type="presParOf" srcId="{FEF355C2-889A-41FD-B450-6DDED4E05B87}" destId="{29D32414-9C43-400F-81EA-9678507B79D2}" srcOrd="3" destOrd="0" presId="urn:microsoft.com/office/officeart/2005/8/layout/matrix3"/>
    <dgm:cxn modelId="{238E72C1-549A-462A-9CDC-7C2D41C5A636}" type="presParOf" srcId="{FEF355C2-889A-41FD-B450-6DDED4E05B87}" destId="{75FCEB2A-F52D-4A4C-B241-81BDD4DF4A23}" srcOrd="4" destOrd="0" presId="urn:microsoft.com/office/officeart/2005/8/layout/matrix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0065E38-EA09-4900-89D8-DF941C6EA478}" type="doc">
      <dgm:prSet loTypeId="urn:microsoft.com/office/officeart/2005/8/layout/bProcess4" loCatId="process" qsTypeId="urn:microsoft.com/office/officeart/2005/8/quickstyle/simple1" qsCatId="simple" csTypeId="urn:microsoft.com/office/officeart/2005/8/colors/colorful1" csCatId="colorful" phldr="1"/>
      <dgm:spPr/>
      <dgm:t>
        <a:bodyPr/>
        <a:lstStyle/>
        <a:p>
          <a:endParaRPr lang="en-US"/>
        </a:p>
      </dgm:t>
    </dgm:pt>
    <dgm:pt modelId="{E66281B8-102E-475A-94C9-3AF705DAFDFB}">
      <dgm:prSet phldrT="[Text]"/>
      <dgm:spPr>
        <a:solidFill>
          <a:srgbClr val="FF8A00"/>
        </a:solidFill>
      </dgm:spPr>
      <dgm:t>
        <a:bodyPr/>
        <a:lstStyle/>
        <a:p>
          <a:r>
            <a:rPr lang="en-US" dirty="0"/>
            <a:t>Vendor Registration (Portal)</a:t>
          </a:r>
        </a:p>
      </dgm:t>
    </dgm:pt>
    <dgm:pt modelId="{85431292-7A31-4702-907B-4687A8BBDECF}" type="parTrans" cxnId="{15940EFC-5E01-41E7-8F6F-270E67C0A26F}">
      <dgm:prSet/>
      <dgm:spPr/>
      <dgm:t>
        <a:bodyPr/>
        <a:lstStyle/>
        <a:p>
          <a:endParaRPr lang="en-US"/>
        </a:p>
      </dgm:t>
    </dgm:pt>
    <dgm:pt modelId="{FD8D9168-6F67-47FE-A4F7-E0B5204558A9}" type="sibTrans" cxnId="{15940EFC-5E01-41E7-8F6F-270E67C0A26F}">
      <dgm:prSet/>
      <dgm:spPr/>
      <dgm:t>
        <a:bodyPr/>
        <a:lstStyle/>
        <a:p>
          <a:endParaRPr lang="en-US"/>
        </a:p>
      </dgm:t>
    </dgm:pt>
    <dgm:pt modelId="{1E8D84CD-7DBC-433E-BFC3-774FE34041E8}">
      <dgm:prSet phldrT="[Text]" custT="1"/>
      <dgm:spPr>
        <a:solidFill>
          <a:srgbClr val="7030A0"/>
        </a:solidFill>
      </dgm:spPr>
      <dgm:t>
        <a:bodyPr/>
        <a:lstStyle/>
        <a:p>
          <a:r>
            <a:rPr lang="en-US" sz="1600" dirty="0"/>
            <a:t>Release RFQ </a:t>
          </a:r>
          <a:r>
            <a:rPr lang="en-US" sz="1200" dirty="0"/>
            <a:t>(Dynamics 365 Business Central)</a:t>
          </a:r>
        </a:p>
      </dgm:t>
    </dgm:pt>
    <dgm:pt modelId="{DABF8921-02C3-4C91-9B58-7FF8691C9624}" type="parTrans" cxnId="{3594CEA2-1876-4CC2-A2B4-F4A847377E09}">
      <dgm:prSet/>
      <dgm:spPr/>
      <dgm:t>
        <a:bodyPr/>
        <a:lstStyle/>
        <a:p>
          <a:endParaRPr lang="en-US"/>
        </a:p>
      </dgm:t>
    </dgm:pt>
    <dgm:pt modelId="{52B92081-0FDE-4D73-A146-37E72C0135C6}" type="sibTrans" cxnId="{3594CEA2-1876-4CC2-A2B4-F4A847377E09}">
      <dgm:prSet/>
      <dgm:spPr/>
      <dgm:t>
        <a:bodyPr/>
        <a:lstStyle/>
        <a:p>
          <a:endParaRPr lang="en-US"/>
        </a:p>
      </dgm:t>
    </dgm:pt>
    <dgm:pt modelId="{A2CE6C7B-63EA-4C3D-9CCA-DCE1A4DA81B2}">
      <dgm:prSet phldrT="[Text]"/>
      <dgm:spPr>
        <a:solidFill>
          <a:srgbClr val="FF8A00"/>
        </a:solidFill>
      </dgm:spPr>
      <dgm:t>
        <a:bodyPr/>
        <a:lstStyle/>
        <a:p>
          <a:r>
            <a:rPr lang="en-US" dirty="0"/>
            <a:t>Prepare Quote (Portal)</a:t>
          </a:r>
        </a:p>
      </dgm:t>
    </dgm:pt>
    <dgm:pt modelId="{BA6D3FC2-CAE7-454E-9BE8-EE2BF7CAD7D8}" type="parTrans" cxnId="{18E08F8C-8870-40E1-BB20-D652E48AA35D}">
      <dgm:prSet/>
      <dgm:spPr/>
      <dgm:t>
        <a:bodyPr/>
        <a:lstStyle/>
        <a:p>
          <a:endParaRPr lang="en-US"/>
        </a:p>
      </dgm:t>
    </dgm:pt>
    <dgm:pt modelId="{825362B6-F1A4-435F-8DB5-62A28F4F8C2F}" type="sibTrans" cxnId="{18E08F8C-8870-40E1-BB20-D652E48AA35D}">
      <dgm:prSet/>
      <dgm:spPr/>
      <dgm:t>
        <a:bodyPr/>
        <a:lstStyle/>
        <a:p>
          <a:endParaRPr lang="en-US"/>
        </a:p>
      </dgm:t>
    </dgm:pt>
    <dgm:pt modelId="{ACB7C211-A890-48D7-9AC8-62713D795860}">
      <dgm:prSet phldrT="[Text]" custT="1"/>
      <dgm:spPr>
        <a:solidFill>
          <a:srgbClr val="7030A0"/>
        </a:solidFill>
      </dgm:spPr>
      <dgm:t>
        <a:bodyPr/>
        <a:lstStyle/>
        <a:p>
          <a:r>
            <a:rPr lang="en-US" sz="1600" dirty="0"/>
            <a:t>Release PO </a:t>
          </a:r>
          <a:r>
            <a:rPr lang="en-US" sz="1200" dirty="0"/>
            <a:t>(Dynamics 365 Business Central)</a:t>
          </a:r>
        </a:p>
      </dgm:t>
    </dgm:pt>
    <dgm:pt modelId="{A60A5EE3-5BC1-4522-81E9-CA92D7307068}" type="parTrans" cxnId="{8D4B3FD0-9B6C-4515-9182-DAB315E156D1}">
      <dgm:prSet/>
      <dgm:spPr/>
      <dgm:t>
        <a:bodyPr/>
        <a:lstStyle/>
        <a:p>
          <a:endParaRPr lang="en-US"/>
        </a:p>
      </dgm:t>
    </dgm:pt>
    <dgm:pt modelId="{8AF876C8-750F-4AAF-AD09-10F2679D7017}" type="sibTrans" cxnId="{8D4B3FD0-9B6C-4515-9182-DAB315E156D1}">
      <dgm:prSet/>
      <dgm:spPr/>
      <dgm:t>
        <a:bodyPr/>
        <a:lstStyle/>
        <a:p>
          <a:endParaRPr lang="en-US"/>
        </a:p>
      </dgm:t>
    </dgm:pt>
    <dgm:pt modelId="{19FD302E-5EF6-4528-8D53-BEF7869FBAE7}">
      <dgm:prSet phldrT="[Text]"/>
      <dgm:spPr/>
      <dgm:t>
        <a:bodyPr/>
        <a:lstStyle/>
        <a:p>
          <a:r>
            <a:rPr lang="en-US" dirty="0"/>
            <a:t>Ship Goods &amp; Send Invoice (outside system)</a:t>
          </a:r>
        </a:p>
      </dgm:t>
    </dgm:pt>
    <dgm:pt modelId="{217E919B-1A6A-4CF3-AA37-ACC9B93F43A9}" type="parTrans" cxnId="{D3854113-C963-42B6-A407-38B07C8C1640}">
      <dgm:prSet/>
      <dgm:spPr/>
      <dgm:t>
        <a:bodyPr/>
        <a:lstStyle/>
        <a:p>
          <a:endParaRPr lang="en-US"/>
        </a:p>
      </dgm:t>
    </dgm:pt>
    <dgm:pt modelId="{6E972429-FABD-4F97-9176-BCD2EF727838}" type="sibTrans" cxnId="{D3854113-C963-42B6-A407-38B07C8C1640}">
      <dgm:prSet/>
      <dgm:spPr/>
      <dgm:t>
        <a:bodyPr/>
        <a:lstStyle/>
        <a:p>
          <a:endParaRPr lang="en-US"/>
        </a:p>
      </dgm:t>
    </dgm:pt>
    <dgm:pt modelId="{31035B26-0E93-4452-A638-0670EDFCAAA2}">
      <dgm:prSet phldrT="[Text]"/>
      <dgm:spPr>
        <a:solidFill>
          <a:srgbClr val="FF8A00"/>
        </a:solidFill>
      </dgm:spPr>
      <dgm:t>
        <a:bodyPr/>
        <a:lstStyle/>
        <a:p>
          <a:r>
            <a:rPr lang="en-US" dirty="0"/>
            <a:t>View Invoice (Portal)</a:t>
          </a:r>
        </a:p>
      </dgm:t>
    </dgm:pt>
    <dgm:pt modelId="{2FB2406D-E5DA-467C-A5B0-1B5CEFDFF64B}" type="parTrans" cxnId="{87FDE051-1596-4D83-86C2-4E5521466B5E}">
      <dgm:prSet/>
      <dgm:spPr/>
      <dgm:t>
        <a:bodyPr/>
        <a:lstStyle/>
        <a:p>
          <a:endParaRPr lang="en-US"/>
        </a:p>
      </dgm:t>
    </dgm:pt>
    <dgm:pt modelId="{792C6C2A-4CDD-4B41-9628-BDA33F790088}" type="sibTrans" cxnId="{87FDE051-1596-4D83-86C2-4E5521466B5E}">
      <dgm:prSet/>
      <dgm:spPr/>
      <dgm:t>
        <a:bodyPr/>
        <a:lstStyle/>
        <a:p>
          <a:endParaRPr lang="en-US"/>
        </a:p>
      </dgm:t>
    </dgm:pt>
    <dgm:pt modelId="{92F2B45B-50B7-4D65-AEEF-60266AD5752D}">
      <dgm:prSet phldrT="[Text]" custT="1"/>
      <dgm:spPr/>
      <dgm:t>
        <a:bodyPr/>
        <a:lstStyle/>
        <a:p>
          <a:r>
            <a:rPr lang="en-US" sz="1600" dirty="0"/>
            <a:t>Make Payment </a:t>
          </a:r>
          <a:r>
            <a:rPr lang="en-US" sz="1200" dirty="0"/>
            <a:t>(Dynamics 365 Business Central)</a:t>
          </a:r>
        </a:p>
      </dgm:t>
    </dgm:pt>
    <dgm:pt modelId="{7A911F78-B632-4802-86CB-586610DD5674}" type="parTrans" cxnId="{611B7749-EABB-49D9-8C73-B5C68810899F}">
      <dgm:prSet/>
      <dgm:spPr/>
      <dgm:t>
        <a:bodyPr/>
        <a:lstStyle/>
        <a:p>
          <a:endParaRPr lang="en-US"/>
        </a:p>
      </dgm:t>
    </dgm:pt>
    <dgm:pt modelId="{F2041D48-6254-4CC3-B2E7-33BFFACFAAEB}" type="sibTrans" cxnId="{611B7749-EABB-49D9-8C73-B5C68810899F}">
      <dgm:prSet/>
      <dgm:spPr/>
      <dgm:t>
        <a:bodyPr/>
        <a:lstStyle/>
        <a:p>
          <a:endParaRPr lang="en-US"/>
        </a:p>
      </dgm:t>
    </dgm:pt>
    <dgm:pt modelId="{0E1BE043-AA52-4E21-8D8C-917B5C3E05E3}">
      <dgm:prSet phldrT="[Text]"/>
      <dgm:spPr>
        <a:solidFill>
          <a:srgbClr val="FF8A00"/>
        </a:solidFill>
      </dgm:spPr>
      <dgm:t>
        <a:bodyPr/>
        <a:lstStyle/>
        <a:p>
          <a:r>
            <a:rPr lang="en-US" dirty="0"/>
            <a:t>Statement of Accounts (Portal)</a:t>
          </a:r>
        </a:p>
      </dgm:t>
    </dgm:pt>
    <dgm:pt modelId="{46F5E5EF-DFA1-4D3B-AB6B-F94F776C01B3}" type="parTrans" cxnId="{3443DE63-16F5-40B6-9493-90AF8B816777}">
      <dgm:prSet/>
      <dgm:spPr/>
      <dgm:t>
        <a:bodyPr/>
        <a:lstStyle/>
        <a:p>
          <a:endParaRPr lang="en-US"/>
        </a:p>
      </dgm:t>
    </dgm:pt>
    <dgm:pt modelId="{A70319AA-7CE8-4106-A210-E5EEA514A282}" type="sibTrans" cxnId="{3443DE63-16F5-40B6-9493-90AF8B816777}">
      <dgm:prSet/>
      <dgm:spPr/>
      <dgm:t>
        <a:bodyPr/>
        <a:lstStyle/>
        <a:p>
          <a:endParaRPr lang="en-US"/>
        </a:p>
      </dgm:t>
    </dgm:pt>
    <dgm:pt modelId="{48E03CA4-6F66-49D7-B22E-F41C4AF9C94C}">
      <dgm:prSet custT="1"/>
      <dgm:spPr>
        <a:solidFill>
          <a:srgbClr val="7030A0"/>
        </a:solidFill>
      </dgm:spPr>
      <dgm:t>
        <a:bodyPr/>
        <a:lstStyle/>
        <a:p>
          <a:r>
            <a:rPr lang="en-US" sz="1400" dirty="0"/>
            <a:t>Approve Registration </a:t>
          </a:r>
          <a:r>
            <a:rPr lang="en-US" sz="1200" dirty="0"/>
            <a:t>(Dynamics 365 Business Central)</a:t>
          </a:r>
        </a:p>
      </dgm:t>
    </dgm:pt>
    <dgm:pt modelId="{9017D940-8F3B-48A9-818C-83645F977AB9}" type="parTrans" cxnId="{22DC6B69-CDF1-4208-AB4C-B92C53372710}">
      <dgm:prSet/>
      <dgm:spPr/>
      <dgm:t>
        <a:bodyPr/>
        <a:lstStyle/>
        <a:p>
          <a:endParaRPr lang="en-IN"/>
        </a:p>
      </dgm:t>
    </dgm:pt>
    <dgm:pt modelId="{7CE574CF-470D-4632-988F-805DDE1313CA}" type="sibTrans" cxnId="{22DC6B69-CDF1-4208-AB4C-B92C53372710}">
      <dgm:prSet/>
      <dgm:spPr/>
      <dgm:t>
        <a:bodyPr/>
        <a:lstStyle/>
        <a:p>
          <a:endParaRPr lang="en-IN"/>
        </a:p>
      </dgm:t>
    </dgm:pt>
    <dgm:pt modelId="{B9A1B0BE-31A6-4222-BCD6-908BF281171E}" type="pres">
      <dgm:prSet presAssocID="{50065E38-EA09-4900-89D8-DF941C6EA478}" presName="Name0" presStyleCnt="0">
        <dgm:presLayoutVars>
          <dgm:dir/>
          <dgm:resizeHandles/>
        </dgm:presLayoutVars>
      </dgm:prSet>
      <dgm:spPr/>
    </dgm:pt>
    <dgm:pt modelId="{F3BFEEB3-2196-4AC2-978E-3EB1C77F92DF}" type="pres">
      <dgm:prSet presAssocID="{E66281B8-102E-475A-94C9-3AF705DAFDFB}" presName="compNode" presStyleCnt="0"/>
      <dgm:spPr/>
    </dgm:pt>
    <dgm:pt modelId="{BDF6208D-EBE8-4D38-AE3B-2A39106AA8D2}" type="pres">
      <dgm:prSet presAssocID="{E66281B8-102E-475A-94C9-3AF705DAFDFB}" presName="dummyConnPt" presStyleCnt="0"/>
      <dgm:spPr/>
    </dgm:pt>
    <dgm:pt modelId="{0DBFD936-7598-4BF3-B4EF-7871DFA3A55F}" type="pres">
      <dgm:prSet presAssocID="{E66281B8-102E-475A-94C9-3AF705DAFDFB}" presName="node" presStyleLbl="node1" presStyleIdx="0" presStyleCnt="9">
        <dgm:presLayoutVars>
          <dgm:bulletEnabled val="1"/>
        </dgm:presLayoutVars>
      </dgm:prSet>
      <dgm:spPr/>
    </dgm:pt>
    <dgm:pt modelId="{6665CA81-20B9-4669-9281-E4F967C4E1F2}" type="pres">
      <dgm:prSet presAssocID="{FD8D9168-6F67-47FE-A4F7-E0B5204558A9}" presName="sibTrans" presStyleLbl="bgSibTrans2D1" presStyleIdx="0" presStyleCnt="8"/>
      <dgm:spPr/>
    </dgm:pt>
    <dgm:pt modelId="{3223B70C-6607-4AC8-AC91-386385805681}" type="pres">
      <dgm:prSet presAssocID="{48E03CA4-6F66-49D7-B22E-F41C4AF9C94C}" presName="compNode" presStyleCnt="0"/>
      <dgm:spPr/>
    </dgm:pt>
    <dgm:pt modelId="{091CF532-5345-49D1-8CF8-EC0AB615C527}" type="pres">
      <dgm:prSet presAssocID="{48E03CA4-6F66-49D7-B22E-F41C4AF9C94C}" presName="dummyConnPt" presStyleCnt="0"/>
      <dgm:spPr/>
    </dgm:pt>
    <dgm:pt modelId="{B5771E6B-6F1D-4A4A-96EE-E397FDF56F01}" type="pres">
      <dgm:prSet presAssocID="{48E03CA4-6F66-49D7-B22E-F41C4AF9C94C}" presName="node" presStyleLbl="node1" presStyleIdx="1" presStyleCnt="9">
        <dgm:presLayoutVars>
          <dgm:bulletEnabled val="1"/>
        </dgm:presLayoutVars>
      </dgm:prSet>
      <dgm:spPr/>
    </dgm:pt>
    <dgm:pt modelId="{57FBB818-DECB-4788-A769-A4FE8C673545}" type="pres">
      <dgm:prSet presAssocID="{7CE574CF-470D-4632-988F-805DDE1313CA}" presName="sibTrans" presStyleLbl="bgSibTrans2D1" presStyleIdx="1" presStyleCnt="8"/>
      <dgm:spPr/>
    </dgm:pt>
    <dgm:pt modelId="{004D475C-F646-44C1-B5FC-ADE67B6227EA}" type="pres">
      <dgm:prSet presAssocID="{1E8D84CD-7DBC-433E-BFC3-774FE34041E8}" presName="compNode" presStyleCnt="0"/>
      <dgm:spPr/>
    </dgm:pt>
    <dgm:pt modelId="{301E2BDA-577F-49A0-8198-BDF33887798A}" type="pres">
      <dgm:prSet presAssocID="{1E8D84CD-7DBC-433E-BFC3-774FE34041E8}" presName="dummyConnPt" presStyleCnt="0"/>
      <dgm:spPr/>
    </dgm:pt>
    <dgm:pt modelId="{24940429-4AF1-4D7E-9BC1-69BE73E0FA44}" type="pres">
      <dgm:prSet presAssocID="{1E8D84CD-7DBC-433E-BFC3-774FE34041E8}" presName="node" presStyleLbl="node1" presStyleIdx="2" presStyleCnt="9">
        <dgm:presLayoutVars>
          <dgm:bulletEnabled val="1"/>
        </dgm:presLayoutVars>
      </dgm:prSet>
      <dgm:spPr/>
    </dgm:pt>
    <dgm:pt modelId="{876E588B-4CD9-4EA2-B49C-C17E21D518FD}" type="pres">
      <dgm:prSet presAssocID="{52B92081-0FDE-4D73-A146-37E72C0135C6}" presName="sibTrans" presStyleLbl="bgSibTrans2D1" presStyleIdx="2" presStyleCnt="8"/>
      <dgm:spPr/>
    </dgm:pt>
    <dgm:pt modelId="{2E00A894-20B3-4910-8EBB-14AEB51E90E6}" type="pres">
      <dgm:prSet presAssocID="{A2CE6C7B-63EA-4C3D-9CCA-DCE1A4DA81B2}" presName="compNode" presStyleCnt="0"/>
      <dgm:spPr/>
    </dgm:pt>
    <dgm:pt modelId="{99B50D2C-AF15-484E-B1DF-3532A19E9D1F}" type="pres">
      <dgm:prSet presAssocID="{A2CE6C7B-63EA-4C3D-9CCA-DCE1A4DA81B2}" presName="dummyConnPt" presStyleCnt="0"/>
      <dgm:spPr/>
    </dgm:pt>
    <dgm:pt modelId="{EC7035E4-89FF-464E-A412-A1ADC5D1D1C8}" type="pres">
      <dgm:prSet presAssocID="{A2CE6C7B-63EA-4C3D-9CCA-DCE1A4DA81B2}" presName="node" presStyleLbl="node1" presStyleIdx="3" presStyleCnt="9">
        <dgm:presLayoutVars>
          <dgm:bulletEnabled val="1"/>
        </dgm:presLayoutVars>
      </dgm:prSet>
      <dgm:spPr/>
    </dgm:pt>
    <dgm:pt modelId="{BD38212B-D337-4824-8921-ABA520CDF4F4}" type="pres">
      <dgm:prSet presAssocID="{825362B6-F1A4-435F-8DB5-62A28F4F8C2F}" presName="sibTrans" presStyleLbl="bgSibTrans2D1" presStyleIdx="3" presStyleCnt="8"/>
      <dgm:spPr/>
    </dgm:pt>
    <dgm:pt modelId="{CF18A2EA-FC50-46B4-B1AB-D9F0B796137A}" type="pres">
      <dgm:prSet presAssocID="{ACB7C211-A890-48D7-9AC8-62713D795860}" presName="compNode" presStyleCnt="0"/>
      <dgm:spPr/>
    </dgm:pt>
    <dgm:pt modelId="{D1B8280A-95FD-4F64-A10E-B918A79B062B}" type="pres">
      <dgm:prSet presAssocID="{ACB7C211-A890-48D7-9AC8-62713D795860}" presName="dummyConnPt" presStyleCnt="0"/>
      <dgm:spPr/>
    </dgm:pt>
    <dgm:pt modelId="{8F7BA632-9241-42FE-867C-4BF5F3174664}" type="pres">
      <dgm:prSet presAssocID="{ACB7C211-A890-48D7-9AC8-62713D795860}" presName="node" presStyleLbl="node1" presStyleIdx="4" presStyleCnt="9">
        <dgm:presLayoutVars>
          <dgm:bulletEnabled val="1"/>
        </dgm:presLayoutVars>
      </dgm:prSet>
      <dgm:spPr/>
    </dgm:pt>
    <dgm:pt modelId="{DCA06A27-E624-460E-BDF3-C875EB29F3B4}" type="pres">
      <dgm:prSet presAssocID="{8AF876C8-750F-4AAF-AD09-10F2679D7017}" presName="sibTrans" presStyleLbl="bgSibTrans2D1" presStyleIdx="4" presStyleCnt="8"/>
      <dgm:spPr/>
    </dgm:pt>
    <dgm:pt modelId="{94E7EA87-C234-46FA-B1CF-BF68E35E1E34}" type="pres">
      <dgm:prSet presAssocID="{19FD302E-5EF6-4528-8D53-BEF7869FBAE7}" presName="compNode" presStyleCnt="0"/>
      <dgm:spPr/>
    </dgm:pt>
    <dgm:pt modelId="{2CDC72CB-2501-42C0-8CAD-A534C1B9DB38}" type="pres">
      <dgm:prSet presAssocID="{19FD302E-5EF6-4528-8D53-BEF7869FBAE7}" presName="dummyConnPt" presStyleCnt="0"/>
      <dgm:spPr/>
    </dgm:pt>
    <dgm:pt modelId="{AA90D02C-AC7E-4713-9E0E-23214BE50BBD}" type="pres">
      <dgm:prSet presAssocID="{19FD302E-5EF6-4528-8D53-BEF7869FBAE7}" presName="node" presStyleLbl="node1" presStyleIdx="5" presStyleCnt="9">
        <dgm:presLayoutVars>
          <dgm:bulletEnabled val="1"/>
        </dgm:presLayoutVars>
      </dgm:prSet>
      <dgm:spPr/>
    </dgm:pt>
    <dgm:pt modelId="{D41D77F1-F4E1-48CF-8AE1-CBAD0B1DC7AD}" type="pres">
      <dgm:prSet presAssocID="{6E972429-FABD-4F97-9176-BCD2EF727838}" presName="sibTrans" presStyleLbl="bgSibTrans2D1" presStyleIdx="5" presStyleCnt="8"/>
      <dgm:spPr/>
    </dgm:pt>
    <dgm:pt modelId="{51C174AF-3363-4252-84E6-2E1F2BB0F9F5}" type="pres">
      <dgm:prSet presAssocID="{31035B26-0E93-4452-A638-0670EDFCAAA2}" presName="compNode" presStyleCnt="0"/>
      <dgm:spPr/>
    </dgm:pt>
    <dgm:pt modelId="{B2DFCF77-B7B0-4579-9A33-835733B81700}" type="pres">
      <dgm:prSet presAssocID="{31035B26-0E93-4452-A638-0670EDFCAAA2}" presName="dummyConnPt" presStyleCnt="0"/>
      <dgm:spPr/>
    </dgm:pt>
    <dgm:pt modelId="{F1867033-AECE-44CE-99F8-E2CD60419621}" type="pres">
      <dgm:prSet presAssocID="{31035B26-0E93-4452-A638-0670EDFCAAA2}" presName="node" presStyleLbl="node1" presStyleIdx="6" presStyleCnt="9">
        <dgm:presLayoutVars>
          <dgm:bulletEnabled val="1"/>
        </dgm:presLayoutVars>
      </dgm:prSet>
      <dgm:spPr/>
    </dgm:pt>
    <dgm:pt modelId="{EFCF6EE4-B705-4337-A71B-0433F7601D71}" type="pres">
      <dgm:prSet presAssocID="{792C6C2A-4CDD-4B41-9628-BDA33F790088}" presName="sibTrans" presStyleLbl="bgSibTrans2D1" presStyleIdx="6" presStyleCnt="8"/>
      <dgm:spPr/>
    </dgm:pt>
    <dgm:pt modelId="{CCCA00D3-22AC-46FE-8083-D968F6AEE98F}" type="pres">
      <dgm:prSet presAssocID="{92F2B45B-50B7-4D65-AEEF-60266AD5752D}" presName="compNode" presStyleCnt="0"/>
      <dgm:spPr/>
    </dgm:pt>
    <dgm:pt modelId="{31F6577D-5528-4A6A-8A1B-72E23D215753}" type="pres">
      <dgm:prSet presAssocID="{92F2B45B-50B7-4D65-AEEF-60266AD5752D}" presName="dummyConnPt" presStyleCnt="0"/>
      <dgm:spPr/>
    </dgm:pt>
    <dgm:pt modelId="{D8CF4F2E-6B1C-4D38-8F98-470005B2609C}" type="pres">
      <dgm:prSet presAssocID="{92F2B45B-50B7-4D65-AEEF-60266AD5752D}" presName="node" presStyleLbl="node1" presStyleIdx="7" presStyleCnt="9">
        <dgm:presLayoutVars>
          <dgm:bulletEnabled val="1"/>
        </dgm:presLayoutVars>
      </dgm:prSet>
      <dgm:spPr/>
    </dgm:pt>
    <dgm:pt modelId="{D23497DA-03F4-49BE-B65A-3CEFAEAF4FF8}" type="pres">
      <dgm:prSet presAssocID="{F2041D48-6254-4CC3-B2E7-33BFFACFAAEB}" presName="sibTrans" presStyleLbl="bgSibTrans2D1" presStyleIdx="7" presStyleCnt="8"/>
      <dgm:spPr/>
    </dgm:pt>
    <dgm:pt modelId="{00CD56F9-45AA-493F-83AA-15B6B1DF75FE}" type="pres">
      <dgm:prSet presAssocID="{0E1BE043-AA52-4E21-8D8C-917B5C3E05E3}" presName="compNode" presStyleCnt="0"/>
      <dgm:spPr/>
    </dgm:pt>
    <dgm:pt modelId="{E88F1DFA-3F84-44FA-B56C-EEEE3FD1B058}" type="pres">
      <dgm:prSet presAssocID="{0E1BE043-AA52-4E21-8D8C-917B5C3E05E3}" presName="dummyConnPt" presStyleCnt="0"/>
      <dgm:spPr/>
    </dgm:pt>
    <dgm:pt modelId="{F5ED214A-2E23-4C14-A13B-B1D4BEEF753B}" type="pres">
      <dgm:prSet presAssocID="{0E1BE043-AA52-4E21-8D8C-917B5C3E05E3}" presName="node" presStyleLbl="node1" presStyleIdx="8" presStyleCnt="9">
        <dgm:presLayoutVars>
          <dgm:bulletEnabled val="1"/>
        </dgm:presLayoutVars>
      </dgm:prSet>
      <dgm:spPr/>
    </dgm:pt>
  </dgm:ptLst>
  <dgm:cxnLst>
    <dgm:cxn modelId="{A3A94E01-FCC4-41D9-868E-AF79897ED984}" type="presOf" srcId="{FD8D9168-6F67-47FE-A4F7-E0B5204558A9}" destId="{6665CA81-20B9-4669-9281-E4F967C4E1F2}" srcOrd="0" destOrd="0" presId="urn:microsoft.com/office/officeart/2005/8/layout/bProcess4"/>
    <dgm:cxn modelId="{D3854113-C963-42B6-A407-38B07C8C1640}" srcId="{50065E38-EA09-4900-89D8-DF941C6EA478}" destId="{19FD302E-5EF6-4528-8D53-BEF7869FBAE7}" srcOrd="5" destOrd="0" parTransId="{217E919B-1A6A-4CF3-AA37-ACC9B93F43A9}" sibTransId="{6E972429-FABD-4F97-9176-BCD2EF727838}"/>
    <dgm:cxn modelId="{190CF039-CB61-4377-996C-D8F428C15AB3}" type="presOf" srcId="{ACB7C211-A890-48D7-9AC8-62713D795860}" destId="{8F7BA632-9241-42FE-867C-4BF5F3174664}" srcOrd="0" destOrd="0" presId="urn:microsoft.com/office/officeart/2005/8/layout/bProcess4"/>
    <dgm:cxn modelId="{3443DE63-16F5-40B6-9493-90AF8B816777}" srcId="{50065E38-EA09-4900-89D8-DF941C6EA478}" destId="{0E1BE043-AA52-4E21-8D8C-917B5C3E05E3}" srcOrd="8" destOrd="0" parTransId="{46F5E5EF-DFA1-4D3B-AB6B-F94F776C01B3}" sibTransId="{A70319AA-7CE8-4106-A210-E5EEA514A282}"/>
    <dgm:cxn modelId="{22DC6B69-CDF1-4208-AB4C-B92C53372710}" srcId="{50065E38-EA09-4900-89D8-DF941C6EA478}" destId="{48E03CA4-6F66-49D7-B22E-F41C4AF9C94C}" srcOrd="1" destOrd="0" parTransId="{9017D940-8F3B-48A9-818C-83645F977AB9}" sibTransId="{7CE574CF-470D-4632-988F-805DDE1313CA}"/>
    <dgm:cxn modelId="{611B7749-EABB-49D9-8C73-B5C68810899F}" srcId="{50065E38-EA09-4900-89D8-DF941C6EA478}" destId="{92F2B45B-50B7-4D65-AEEF-60266AD5752D}" srcOrd="7" destOrd="0" parTransId="{7A911F78-B632-4802-86CB-586610DD5674}" sibTransId="{F2041D48-6254-4CC3-B2E7-33BFFACFAAEB}"/>
    <dgm:cxn modelId="{06BF146D-2AF0-4CAC-AB1E-646183CBD00B}" type="presOf" srcId="{825362B6-F1A4-435F-8DB5-62A28F4F8C2F}" destId="{BD38212B-D337-4824-8921-ABA520CDF4F4}" srcOrd="0" destOrd="0" presId="urn:microsoft.com/office/officeart/2005/8/layout/bProcess4"/>
    <dgm:cxn modelId="{50C7CF71-2700-4CF6-ABD0-46A5336B87DC}" type="presOf" srcId="{48E03CA4-6F66-49D7-B22E-F41C4AF9C94C}" destId="{B5771E6B-6F1D-4A4A-96EE-E397FDF56F01}" srcOrd="0" destOrd="0" presId="urn:microsoft.com/office/officeart/2005/8/layout/bProcess4"/>
    <dgm:cxn modelId="{87FDE051-1596-4D83-86C2-4E5521466B5E}" srcId="{50065E38-EA09-4900-89D8-DF941C6EA478}" destId="{31035B26-0E93-4452-A638-0670EDFCAAA2}" srcOrd="6" destOrd="0" parTransId="{2FB2406D-E5DA-467C-A5B0-1B5CEFDFF64B}" sibTransId="{792C6C2A-4CDD-4B41-9628-BDA33F790088}"/>
    <dgm:cxn modelId="{7CDFE671-5890-4AFB-BF9B-03033097516C}" type="presOf" srcId="{792C6C2A-4CDD-4B41-9628-BDA33F790088}" destId="{EFCF6EE4-B705-4337-A71B-0433F7601D71}" srcOrd="0" destOrd="0" presId="urn:microsoft.com/office/officeart/2005/8/layout/bProcess4"/>
    <dgm:cxn modelId="{1979C457-8185-43D0-A8EE-C223CEBC7A46}" type="presOf" srcId="{7CE574CF-470D-4632-988F-805DDE1313CA}" destId="{57FBB818-DECB-4788-A769-A4FE8C673545}" srcOrd="0" destOrd="0" presId="urn:microsoft.com/office/officeart/2005/8/layout/bProcess4"/>
    <dgm:cxn modelId="{3E473E58-B2B2-4E2B-B0B9-E85987DB6B10}" type="presOf" srcId="{A2CE6C7B-63EA-4C3D-9CCA-DCE1A4DA81B2}" destId="{EC7035E4-89FF-464E-A412-A1ADC5D1D1C8}" srcOrd="0" destOrd="0" presId="urn:microsoft.com/office/officeart/2005/8/layout/bProcess4"/>
    <dgm:cxn modelId="{AB53CB78-0217-4983-AACC-D0DAB30E873A}" type="presOf" srcId="{E66281B8-102E-475A-94C9-3AF705DAFDFB}" destId="{0DBFD936-7598-4BF3-B4EF-7871DFA3A55F}" srcOrd="0" destOrd="0" presId="urn:microsoft.com/office/officeart/2005/8/layout/bProcess4"/>
    <dgm:cxn modelId="{1443D888-1F07-4691-B7F7-D649E5CFC34D}" type="presOf" srcId="{52B92081-0FDE-4D73-A146-37E72C0135C6}" destId="{876E588B-4CD9-4EA2-B49C-C17E21D518FD}" srcOrd="0" destOrd="0" presId="urn:microsoft.com/office/officeart/2005/8/layout/bProcess4"/>
    <dgm:cxn modelId="{18E08F8C-8870-40E1-BB20-D652E48AA35D}" srcId="{50065E38-EA09-4900-89D8-DF941C6EA478}" destId="{A2CE6C7B-63EA-4C3D-9CCA-DCE1A4DA81B2}" srcOrd="3" destOrd="0" parTransId="{BA6D3FC2-CAE7-454E-9BE8-EE2BF7CAD7D8}" sibTransId="{825362B6-F1A4-435F-8DB5-62A28F4F8C2F}"/>
    <dgm:cxn modelId="{319D4192-F377-4766-BE5E-E831164F1C8C}" type="presOf" srcId="{50065E38-EA09-4900-89D8-DF941C6EA478}" destId="{B9A1B0BE-31A6-4222-BCD6-908BF281171E}" srcOrd="0" destOrd="0" presId="urn:microsoft.com/office/officeart/2005/8/layout/bProcess4"/>
    <dgm:cxn modelId="{3119F294-95D0-4C45-A34B-8D56D3A55BDA}" type="presOf" srcId="{1E8D84CD-7DBC-433E-BFC3-774FE34041E8}" destId="{24940429-4AF1-4D7E-9BC1-69BE73E0FA44}" srcOrd="0" destOrd="0" presId="urn:microsoft.com/office/officeart/2005/8/layout/bProcess4"/>
    <dgm:cxn modelId="{584CF996-B7DA-4528-A3F7-42B5B01687B0}" type="presOf" srcId="{31035B26-0E93-4452-A638-0670EDFCAAA2}" destId="{F1867033-AECE-44CE-99F8-E2CD60419621}" srcOrd="0" destOrd="0" presId="urn:microsoft.com/office/officeart/2005/8/layout/bProcess4"/>
    <dgm:cxn modelId="{B7A3F49D-0184-408D-AD2A-C7ACE723E7C0}" type="presOf" srcId="{19FD302E-5EF6-4528-8D53-BEF7869FBAE7}" destId="{AA90D02C-AC7E-4713-9E0E-23214BE50BBD}" srcOrd="0" destOrd="0" presId="urn:microsoft.com/office/officeart/2005/8/layout/bProcess4"/>
    <dgm:cxn modelId="{E3D3CCA2-5B70-4A51-B2F3-3A90162A3703}" type="presOf" srcId="{8AF876C8-750F-4AAF-AD09-10F2679D7017}" destId="{DCA06A27-E624-460E-BDF3-C875EB29F3B4}" srcOrd="0" destOrd="0" presId="urn:microsoft.com/office/officeart/2005/8/layout/bProcess4"/>
    <dgm:cxn modelId="{3594CEA2-1876-4CC2-A2B4-F4A847377E09}" srcId="{50065E38-EA09-4900-89D8-DF941C6EA478}" destId="{1E8D84CD-7DBC-433E-BFC3-774FE34041E8}" srcOrd="2" destOrd="0" parTransId="{DABF8921-02C3-4C91-9B58-7FF8691C9624}" sibTransId="{52B92081-0FDE-4D73-A146-37E72C0135C6}"/>
    <dgm:cxn modelId="{25C259B7-C864-4176-9F4E-114A15D28AA5}" type="presOf" srcId="{0E1BE043-AA52-4E21-8D8C-917B5C3E05E3}" destId="{F5ED214A-2E23-4C14-A13B-B1D4BEEF753B}" srcOrd="0" destOrd="0" presId="urn:microsoft.com/office/officeart/2005/8/layout/bProcess4"/>
    <dgm:cxn modelId="{8D4B3FD0-9B6C-4515-9182-DAB315E156D1}" srcId="{50065E38-EA09-4900-89D8-DF941C6EA478}" destId="{ACB7C211-A890-48D7-9AC8-62713D795860}" srcOrd="4" destOrd="0" parTransId="{A60A5EE3-5BC1-4522-81E9-CA92D7307068}" sibTransId="{8AF876C8-750F-4AAF-AD09-10F2679D7017}"/>
    <dgm:cxn modelId="{46FA43D3-AD7A-46BB-A9FA-5623F194C7AD}" type="presOf" srcId="{6E972429-FABD-4F97-9176-BCD2EF727838}" destId="{D41D77F1-F4E1-48CF-8AE1-CBAD0B1DC7AD}" srcOrd="0" destOrd="0" presId="urn:microsoft.com/office/officeart/2005/8/layout/bProcess4"/>
    <dgm:cxn modelId="{49F0B6F4-14F7-4C2F-A544-D7B6549E05D8}" type="presOf" srcId="{92F2B45B-50B7-4D65-AEEF-60266AD5752D}" destId="{D8CF4F2E-6B1C-4D38-8F98-470005B2609C}" srcOrd="0" destOrd="0" presId="urn:microsoft.com/office/officeart/2005/8/layout/bProcess4"/>
    <dgm:cxn modelId="{15940EFC-5E01-41E7-8F6F-270E67C0A26F}" srcId="{50065E38-EA09-4900-89D8-DF941C6EA478}" destId="{E66281B8-102E-475A-94C9-3AF705DAFDFB}" srcOrd="0" destOrd="0" parTransId="{85431292-7A31-4702-907B-4687A8BBDECF}" sibTransId="{FD8D9168-6F67-47FE-A4F7-E0B5204558A9}"/>
    <dgm:cxn modelId="{62BAE2FD-C16F-403C-AE5C-4261DC07B529}" type="presOf" srcId="{F2041D48-6254-4CC3-B2E7-33BFFACFAAEB}" destId="{D23497DA-03F4-49BE-B65A-3CEFAEAF4FF8}" srcOrd="0" destOrd="0" presId="urn:microsoft.com/office/officeart/2005/8/layout/bProcess4"/>
    <dgm:cxn modelId="{C1A4D567-9342-4B29-B723-3BE7B3D81FA8}" type="presParOf" srcId="{B9A1B0BE-31A6-4222-BCD6-908BF281171E}" destId="{F3BFEEB3-2196-4AC2-978E-3EB1C77F92DF}" srcOrd="0" destOrd="0" presId="urn:microsoft.com/office/officeart/2005/8/layout/bProcess4"/>
    <dgm:cxn modelId="{69B2949F-145B-4DBE-B6CA-484E0502AB56}" type="presParOf" srcId="{F3BFEEB3-2196-4AC2-978E-3EB1C77F92DF}" destId="{BDF6208D-EBE8-4D38-AE3B-2A39106AA8D2}" srcOrd="0" destOrd="0" presId="urn:microsoft.com/office/officeart/2005/8/layout/bProcess4"/>
    <dgm:cxn modelId="{F97F3072-ABE3-4F3E-8875-ECBAAF1CCE06}" type="presParOf" srcId="{F3BFEEB3-2196-4AC2-978E-3EB1C77F92DF}" destId="{0DBFD936-7598-4BF3-B4EF-7871DFA3A55F}" srcOrd="1" destOrd="0" presId="urn:microsoft.com/office/officeart/2005/8/layout/bProcess4"/>
    <dgm:cxn modelId="{2FF969B9-56EF-43C6-8621-9A07B1532E43}" type="presParOf" srcId="{B9A1B0BE-31A6-4222-BCD6-908BF281171E}" destId="{6665CA81-20B9-4669-9281-E4F967C4E1F2}" srcOrd="1" destOrd="0" presId="urn:microsoft.com/office/officeart/2005/8/layout/bProcess4"/>
    <dgm:cxn modelId="{2C3FDA15-3B66-4C3C-B2AE-AFB969E36D63}" type="presParOf" srcId="{B9A1B0BE-31A6-4222-BCD6-908BF281171E}" destId="{3223B70C-6607-4AC8-AC91-386385805681}" srcOrd="2" destOrd="0" presId="urn:microsoft.com/office/officeart/2005/8/layout/bProcess4"/>
    <dgm:cxn modelId="{6B9F38AB-5FC7-4DFD-AFE4-147871B4968D}" type="presParOf" srcId="{3223B70C-6607-4AC8-AC91-386385805681}" destId="{091CF532-5345-49D1-8CF8-EC0AB615C527}" srcOrd="0" destOrd="0" presId="urn:microsoft.com/office/officeart/2005/8/layout/bProcess4"/>
    <dgm:cxn modelId="{F9E54CFB-8DC8-43DB-8566-EC8D18E6BFA3}" type="presParOf" srcId="{3223B70C-6607-4AC8-AC91-386385805681}" destId="{B5771E6B-6F1D-4A4A-96EE-E397FDF56F01}" srcOrd="1" destOrd="0" presId="urn:microsoft.com/office/officeart/2005/8/layout/bProcess4"/>
    <dgm:cxn modelId="{78C13421-8876-4C02-B576-45620E473C1E}" type="presParOf" srcId="{B9A1B0BE-31A6-4222-BCD6-908BF281171E}" destId="{57FBB818-DECB-4788-A769-A4FE8C673545}" srcOrd="3" destOrd="0" presId="urn:microsoft.com/office/officeart/2005/8/layout/bProcess4"/>
    <dgm:cxn modelId="{CB72F143-AE6C-42C0-9846-EC350288F069}" type="presParOf" srcId="{B9A1B0BE-31A6-4222-BCD6-908BF281171E}" destId="{004D475C-F646-44C1-B5FC-ADE67B6227EA}" srcOrd="4" destOrd="0" presId="urn:microsoft.com/office/officeart/2005/8/layout/bProcess4"/>
    <dgm:cxn modelId="{C897CFC0-A526-4AF8-94AC-178473A6EBCD}" type="presParOf" srcId="{004D475C-F646-44C1-B5FC-ADE67B6227EA}" destId="{301E2BDA-577F-49A0-8198-BDF33887798A}" srcOrd="0" destOrd="0" presId="urn:microsoft.com/office/officeart/2005/8/layout/bProcess4"/>
    <dgm:cxn modelId="{06C435F5-AF2A-418D-B049-872948FF8CFB}" type="presParOf" srcId="{004D475C-F646-44C1-B5FC-ADE67B6227EA}" destId="{24940429-4AF1-4D7E-9BC1-69BE73E0FA44}" srcOrd="1" destOrd="0" presId="urn:microsoft.com/office/officeart/2005/8/layout/bProcess4"/>
    <dgm:cxn modelId="{9360C7FF-2789-4933-96CB-F09D72577923}" type="presParOf" srcId="{B9A1B0BE-31A6-4222-BCD6-908BF281171E}" destId="{876E588B-4CD9-4EA2-B49C-C17E21D518FD}" srcOrd="5" destOrd="0" presId="urn:microsoft.com/office/officeart/2005/8/layout/bProcess4"/>
    <dgm:cxn modelId="{80FD2679-D099-4120-8582-7C5C74DFFE54}" type="presParOf" srcId="{B9A1B0BE-31A6-4222-BCD6-908BF281171E}" destId="{2E00A894-20B3-4910-8EBB-14AEB51E90E6}" srcOrd="6" destOrd="0" presId="urn:microsoft.com/office/officeart/2005/8/layout/bProcess4"/>
    <dgm:cxn modelId="{654F4476-6D8E-45AA-A7A8-CB637844DD0D}" type="presParOf" srcId="{2E00A894-20B3-4910-8EBB-14AEB51E90E6}" destId="{99B50D2C-AF15-484E-B1DF-3532A19E9D1F}" srcOrd="0" destOrd="0" presId="urn:microsoft.com/office/officeart/2005/8/layout/bProcess4"/>
    <dgm:cxn modelId="{5F3750E0-9CF3-427B-8507-B58E8ED05075}" type="presParOf" srcId="{2E00A894-20B3-4910-8EBB-14AEB51E90E6}" destId="{EC7035E4-89FF-464E-A412-A1ADC5D1D1C8}" srcOrd="1" destOrd="0" presId="urn:microsoft.com/office/officeart/2005/8/layout/bProcess4"/>
    <dgm:cxn modelId="{C161D52A-AAB0-45BB-B0F9-91E9CA130C98}" type="presParOf" srcId="{B9A1B0BE-31A6-4222-BCD6-908BF281171E}" destId="{BD38212B-D337-4824-8921-ABA520CDF4F4}" srcOrd="7" destOrd="0" presId="urn:microsoft.com/office/officeart/2005/8/layout/bProcess4"/>
    <dgm:cxn modelId="{503E46CD-E93B-4818-B9A4-41CE25821537}" type="presParOf" srcId="{B9A1B0BE-31A6-4222-BCD6-908BF281171E}" destId="{CF18A2EA-FC50-46B4-B1AB-D9F0B796137A}" srcOrd="8" destOrd="0" presId="urn:microsoft.com/office/officeart/2005/8/layout/bProcess4"/>
    <dgm:cxn modelId="{FF4D0D14-5139-43E0-941D-6DBF0160B494}" type="presParOf" srcId="{CF18A2EA-FC50-46B4-B1AB-D9F0B796137A}" destId="{D1B8280A-95FD-4F64-A10E-B918A79B062B}" srcOrd="0" destOrd="0" presId="urn:microsoft.com/office/officeart/2005/8/layout/bProcess4"/>
    <dgm:cxn modelId="{BAA1C0F5-CF64-47DA-92B7-B28CB699432D}" type="presParOf" srcId="{CF18A2EA-FC50-46B4-B1AB-D9F0B796137A}" destId="{8F7BA632-9241-42FE-867C-4BF5F3174664}" srcOrd="1" destOrd="0" presId="urn:microsoft.com/office/officeart/2005/8/layout/bProcess4"/>
    <dgm:cxn modelId="{DE58912F-8D28-4B1D-8986-46A5AA8DAE86}" type="presParOf" srcId="{B9A1B0BE-31A6-4222-BCD6-908BF281171E}" destId="{DCA06A27-E624-460E-BDF3-C875EB29F3B4}" srcOrd="9" destOrd="0" presId="urn:microsoft.com/office/officeart/2005/8/layout/bProcess4"/>
    <dgm:cxn modelId="{111CCBC6-9D6C-41C5-9C86-193E7051F075}" type="presParOf" srcId="{B9A1B0BE-31A6-4222-BCD6-908BF281171E}" destId="{94E7EA87-C234-46FA-B1CF-BF68E35E1E34}" srcOrd="10" destOrd="0" presId="urn:microsoft.com/office/officeart/2005/8/layout/bProcess4"/>
    <dgm:cxn modelId="{06A50A2F-392D-40E0-A772-892AF64F5F2A}" type="presParOf" srcId="{94E7EA87-C234-46FA-B1CF-BF68E35E1E34}" destId="{2CDC72CB-2501-42C0-8CAD-A534C1B9DB38}" srcOrd="0" destOrd="0" presId="urn:microsoft.com/office/officeart/2005/8/layout/bProcess4"/>
    <dgm:cxn modelId="{969EBF02-ED96-43CA-A590-120BE4D938CE}" type="presParOf" srcId="{94E7EA87-C234-46FA-B1CF-BF68E35E1E34}" destId="{AA90D02C-AC7E-4713-9E0E-23214BE50BBD}" srcOrd="1" destOrd="0" presId="urn:microsoft.com/office/officeart/2005/8/layout/bProcess4"/>
    <dgm:cxn modelId="{1660A7C3-F25B-49E1-89E6-C7DBC81BDEA3}" type="presParOf" srcId="{B9A1B0BE-31A6-4222-BCD6-908BF281171E}" destId="{D41D77F1-F4E1-48CF-8AE1-CBAD0B1DC7AD}" srcOrd="11" destOrd="0" presId="urn:microsoft.com/office/officeart/2005/8/layout/bProcess4"/>
    <dgm:cxn modelId="{30E28183-E9B4-4D43-BEFA-DB82688804F4}" type="presParOf" srcId="{B9A1B0BE-31A6-4222-BCD6-908BF281171E}" destId="{51C174AF-3363-4252-84E6-2E1F2BB0F9F5}" srcOrd="12" destOrd="0" presId="urn:microsoft.com/office/officeart/2005/8/layout/bProcess4"/>
    <dgm:cxn modelId="{48D15965-5E25-4284-8D32-E243E5F3354A}" type="presParOf" srcId="{51C174AF-3363-4252-84E6-2E1F2BB0F9F5}" destId="{B2DFCF77-B7B0-4579-9A33-835733B81700}" srcOrd="0" destOrd="0" presId="urn:microsoft.com/office/officeart/2005/8/layout/bProcess4"/>
    <dgm:cxn modelId="{A92084C0-FF00-4F26-8267-C34AAD25F766}" type="presParOf" srcId="{51C174AF-3363-4252-84E6-2E1F2BB0F9F5}" destId="{F1867033-AECE-44CE-99F8-E2CD60419621}" srcOrd="1" destOrd="0" presId="urn:microsoft.com/office/officeart/2005/8/layout/bProcess4"/>
    <dgm:cxn modelId="{222CB54E-CF4B-4DD8-83D7-99E37AA8DA86}" type="presParOf" srcId="{B9A1B0BE-31A6-4222-BCD6-908BF281171E}" destId="{EFCF6EE4-B705-4337-A71B-0433F7601D71}" srcOrd="13" destOrd="0" presId="urn:microsoft.com/office/officeart/2005/8/layout/bProcess4"/>
    <dgm:cxn modelId="{BCAB8E83-FBA7-48EE-A64B-DD6841582EF3}" type="presParOf" srcId="{B9A1B0BE-31A6-4222-BCD6-908BF281171E}" destId="{CCCA00D3-22AC-46FE-8083-D968F6AEE98F}" srcOrd="14" destOrd="0" presId="urn:microsoft.com/office/officeart/2005/8/layout/bProcess4"/>
    <dgm:cxn modelId="{CABC6581-7FC0-41F5-BB02-43FB2D8ACB28}" type="presParOf" srcId="{CCCA00D3-22AC-46FE-8083-D968F6AEE98F}" destId="{31F6577D-5528-4A6A-8A1B-72E23D215753}" srcOrd="0" destOrd="0" presId="urn:microsoft.com/office/officeart/2005/8/layout/bProcess4"/>
    <dgm:cxn modelId="{1D9FDF22-84FF-4186-B075-CAB3006EE294}" type="presParOf" srcId="{CCCA00D3-22AC-46FE-8083-D968F6AEE98F}" destId="{D8CF4F2E-6B1C-4D38-8F98-470005B2609C}" srcOrd="1" destOrd="0" presId="urn:microsoft.com/office/officeart/2005/8/layout/bProcess4"/>
    <dgm:cxn modelId="{30BE0306-B039-49AF-BA85-C8DE4249E0A7}" type="presParOf" srcId="{B9A1B0BE-31A6-4222-BCD6-908BF281171E}" destId="{D23497DA-03F4-49BE-B65A-3CEFAEAF4FF8}" srcOrd="15" destOrd="0" presId="urn:microsoft.com/office/officeart/2005/8/layout/bProcess4"/>
    <dgm:cxn modelId="{F22EE06F-5AA1-425E-A945-C96FC1BA2D55}" type="presParOf" srcId="{B9A1B0BE-31A6-4222-BCD6-908BF281171E}" destId="{00CD56F9-45AA-493F-83AA-15B6B1DF75FE}" srcOrd="16" destOrd="0" presId="urn:microsoft.com/office/officeart/2005/8/layout/bProcess4"/>
    <dgm:cxn modelId="{FE0E6A02-B098-4CBE-91C6-49C647AA9E2C}" type="presParOf" srcId="{00CD56F9-45AA-493F-83AA-15B6B1DF75FE}" destId="{E88F1DFA-3F84-44FA-B56C-EEEE3FD1B058}" srcOrd="0" destOrd="0" presId="urn:microsoft.com/office/officeart/2005/8/layout/bProcess4"/>
    <dgm:cxn modelId="{B166A622-F99A-422F-B7A4-092C27A73F72}" type="presParOf" srcId="{00CD56F9-45AA-493F-83AA-15B6B1DF75FE}" destId="{F5ED214A-2E23-4C14-A13B-B1D4BEEF753B}" srcOrd="1" destOrd="0" presId="urn:microsoft.com/office/officeart/2005/8/layout/b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CE0380-589F-4EF4-BC7D-8A6614D04C4F}">
      <dsp:nvSpPr>
        <dsp:cNvPr id="0" name=""/>
        <dsp:cNvSpPr/>
      </dsp:nvSpPr>
      <dsp:spPr>
        <a:xfrm>
          <a:off x="1008112" y="0"/>
          <a:ext cx="2736304" cy="2736304"/>
        </a:xfrm>
        <a:prstGeom prst="diamond">
          <a:avLst/>
        </a:prstGeom>
        <a:solidFill>
          <a:schemeClr val="accent5">
            <a:lumMod val="60000"/>
            <a:lumOff val="40000"/>
          </a:schemeClr>
        </a:solidFill>
        <a:ln>
          <a:solidFill>
            <a:srgbClr val="54BBBE"/>
          </a:solidFill>
        </a:ln>
        <a:effectLst/>
      </dsp:spPr>
      <dsp:style>
        <a:lnRef idx="0">
          <a:scrgbClr r="0" g="0" b="0"/>
        </a:lnRef>
        <a:fillRef idx="1">
          <a:scrgbClr r="0" g="0" b="0"/>
        </a:fillRef>
        <a:effectRef idx="0">
          <a:scrgbClr r="0" g="0" b="0"/>
        </a:effectRef>
        <a:fontRef idx="minor"/>
      </dsp:style>
    </dsp:sp>
    <dsp:sp modelId="{88EFAF3A-A2C8-4EB4-855D-9E598FC17791}">
      <dsp:nvSpPr>
        <dsp:cNvPr id="0" name=""/>
        <dsp:cNvSpPr/>
      </dsp:nvSpPr>
      <dsp:spPr>
        <a:xfrm>
          <a:off x="1268060" y="259948"/>
          <a:ext cx="1067158" cy="1067158"/>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dirty="0">
              <a:latin typeface="Segoe UI" panose="020B0502040204020203" pitchFamily="34" charset="0"/>
              <a:cs typeface="Segoe UI" panose="020B0502040204020203" pitchFamily="34" charset="0"/>
            </a:rPr>
            <a:t>Manual Process</a:t>
          </a:r>
        </a:p>
      </dsp:txBody>
      <dsp:txXfrm>
        <a:off x="1320154" y="312042"/>
        <a:ext cx="962970" cy="962970"/>
      </dsp:txXfrm>
    </dsp:sp>
    <dsp:sp modelId="{3F1F6631-721F-4982-8CC8-74A25AA8D1BF}">
      <dsp:nvSpPr>
        <dsp:cNvPr id="0" name=""/>
        <dsp:cNvSpPr/>
      </dsp:nvSpPr>
      <dsp:spPr>
        <a:xfrm>
          <a:off x="2417308" y="259948"/>
          <a:ext cx="1067158" cy="1067158"/>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dirty="0">
              <a:latin typeface="Segoe UI" panose="020B0502040204020203" pitchFamily="34" charset="0"/>
              <a:cs typeface="Segoe UI" panose="020B0502040204020203" pitchFamily="34" charset="0"/>
            </a:rPr>
            <a:t>Communications</a:t>
          </a:r>
        </a:p>
      </dsp:txBody>
      <dsp:txXfrm>
        <a:off x="2469402" y="312042"/>
        <a:ext cx="962970" cy="962970"/>
      </dsp:txXfrm>
    </dsp:sp>
    <dsp:sp modelId="{29D32414-9C43-400F-81EA-9678507B79D2}">
      <dsp:nvSpPr>
        <dsp:cNvPr id="0" name=""/>
        <dsp:cNvSpPr/>
      </dsp:nvSpPr>
      <dsp:spPr>
        <a:xfrm>
          <a:off x="1268060" y="1409196"/>
          <a:ext cx="1067158" cy="1067158"/>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dirty="0">
              <a:latin typeface="Segoe UI" panose="020B0502040204020203" pitchFamily="34" charset="0"/>
              <a:cs typeface="Segoe UI" panose="020B0502040204020203" pitchFamily="34" charset="0"/>
            </a:rPr>
            <a:t>Data Duplications</a:t>
          </a:r>
        </a:p>
      </dsp:txBody>
      <dsp:txXfrm>
        <a:off x="1320154" y="1461290"/>
        <a:ext cx="962970" cy="962970"/>
      </dsp:txXfrm>
    </dsp:sp>
    <dsp:sp modelId="{75FCEB2A-F52D-4A4C-B241-81BDD4DF4A23}">
      <dsp:nvSpPr>
        <dsp:cNvPr id="0" name=""/>
        <dsp:cNvSpPr/>
      </dsp:nvSpPr>
      <dsp:spPr>
        <a:xfrm>
          <a:off x="2417308" y="1409196"/>
          <a:ext cx="1067158" cy="1067158"/>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dirty="0">
              <a:latin typeface="Segoe UI" panose="020B0502040204020203" pitchFamily="34" charset="0"/>
              <a:cs typeface="Segoe UI" panose="020B0502040204020203" pitchFamily="34" charset="0"/>
            </a:rPr>
            <a:t>Procure to Pay Visibility</a:t>
          </a:r>
        </a:p>
      </dsp:txBody>
      <dsp:txXfrm>
        <a:off x="2469402" y="1461290"/>
        <a:ext cx="962970" cy="96297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65CA81-20B9-4669-9281-E4F967C4E1F2}">
      <dsp:nvSpPr>
        <dsp:cNvPr id="0" name=""/>
        <dsp:cNvSpPr/>
      </dsp:nvSpPr>
      <dsp:spPr>
        <a:xfrm rot="5400000">
          <a:off x="-278290" y="1080171"/>
          <a:ext cx="1238097" cy="149750"/>
        </a:xfrm>
        <a:prstGeom prst="rect">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DBFD936-7598-4BF3-B4EF-7871DFA3A55F}">
      <dsp:nvSpPr>
        <dsp:cNvPr id="0" name=""/>
        <dsp:cNvSpPr/>
      </dsp:nvSpPr>
      <dsp:spPr>
        <a:xfrm>
          <a:off x="3065" y="284906"/>
          <a:ext cx="1663898" cy="998339"/>
        </a:xfrm>
        <a:prstGeom prst="roundRect">
          <a:avLst>
            <a:gd name="adj" fmla="val 10000"/>
          </a:avLst>
        </a:prstGeom>
        <a:solidFill>
          <a:srgbClr val="FF8A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Vendor Registration (Portal)</a:t>
          </a:r>
        </a:p>
      </dsp:txBody>
      <dsp:txXfrm>
        <a:off x="32305" y="314146"/>
        <a:ext cx="1605418" cy="939859"/>
      </dsp:txXfrm>
    </dsp:sp>
    <dsp:sp modelId="{57FBB818-DECB-4788-A769-A4FE8C673545}">
      <dsp:nvSpPr>
        <dsp:cNvPr id="0" name=""/>
        <dsp:cNvSpPr/>
      </dsp:nvSpPr>
      <dsp:spPr>
        <a:xfrm rot="5400000">
          <a:off x="-278290" y="2328095"/>
          <a:ext cx="1238097" cy="149750"/>
        </a:xfrm>
        <a:prstGeom prst="rect">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5771E6B-6F1D-4A4A-96EE-E397FDF56F01}">
      <dsp:nvSpPr>
        <dsp:cNvPr id="0" name=""/>
        <dsp:cNvSpPr/>
      </dsp:nvSpPr>
      <dsp:spPr>
        <a:xfrm>
          <a:off x="3065" y="1532830"/>
          <a:ext cx="1663898" cy="998339"/>
        </a:xfrm>
        <a:prstGeom prst="roundRect">
          <a:avLst>
            <a:gd name="adj" fmla="val 10000"/>
          </a:avLst>
        </a:prstGeom>
        <a:solidFill>
          <a:srgbClr val="7030A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Approve Registration </a:t>
          </a:r>
          <a:r>
            <a:rPr lang="en-US" sz="1200" kern="1200" dirty="0"/>
            <a:t>(Dynamics 365 Business Central)</a:t>
          </a:r>
        </a:p>
      </dsp:txBody>
      <dsp:txXfrm>
        <a:off x="32305" y="1562070"/>
        <a:ext cx="1605418" cy="939859"/>
      </dsp:txXfrm>
    </dsp:sp>
    <dsp:sp modelId="{876E588B-4CD9-4EA2-B49C-C17E21D518FD}">
      <dsp:nvSpPr>
        <dsp:cNvPr id="0" name=""/>
        <dsp:cNvSpPr/>
      </dsp:nvSpPr>
      <dsp:spPr>
        <a:xfrm>
          <a:off x="345671" y="2952057"/>
          <a:ext cx="2203158" cy="149750"/>
        </a:xfrm>
        <a:prstGeom prst="rect">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4940429-4AF1-4D7E-9BC1-69BE73E0FA44}">
      <dsp:nvSpPr>
        <dsp:cNvPr id="0" name=""/>
        <dsp:cNvSpPr/>
      </dsp:nvSpPr>
      <dsp:spPr>
        <a:xfrm>
          <a:off x="3065" y="2780754"/>
          <a:ext cx="1663898" cy="998339"/>
        </a:xfrm>
        <a:prstGeom prst="roundRect">
          <a:avLst>
            <a:gd name="adj" fmla="val 10000"/>
          </a:avLst>
        </a:prstGeom>
        <a:solidFill>
          <a:srgbClr val="7030A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Release RFQ </a:t>
          </a:r>
          <a:r>
            <a:rPr lang="en-US" sz="1200" kern="1200" dirty="0"/>
            <a:t>(Dynamics 365 Business Central)</a:t>
          </a:r>
        </a:p>
      </dsp:txBody>
      <dsp:txXfrm>
        <a:off x="32305" y="2809994"/>
        <a:ext cx="1605418" cy="939859"/>
      </dsp:txXfrm>
    </dsp:sp>
    <dsp:sp modelId="{BD38212B-D337-4824-8921-ABA520CDF4F4}">
      <dsp:nvSpPr>
        <dsp:cNvPr id="0" name=""/>
        <dsp:cNvSpPr/>
      </dsp:nvSpPr>
      <dsp:spPr>
        <a:xfrm rot="16200000">
          <a:off x="1934694" y="2328095"/>
          <a:ext cx="1238097" cy="149750"/>
        </a:xfrm>
        <a:prstGeom prst="rect">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C7035E4-89FF-464E-A412-A1ADC5D1D1C8}">
      <dsp:nvSpPr>
        <dsp:cNvPr id="0" name=""/>
        <dsp:cNvSpPr/>
      </dsp:nvSpPr>
      <dsp:spPr>
        <a:xfrm>
          <a:off x="2216050" y="2780754"/>
          <a:ext cx="1663898" cy="998339"/>
        </a:xfrm>
        <a:prstGeom prst="roundRect">
          <a:avLst>
            <a:gd name="adj" fmla="val 10000"/>
          </a:avLst>
        </a:prstGeom>
        <a:solidFill>
          <a:srgbClr val="FF8A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Prepare Quote (Portal)</a:t>
          </a:r>
        </a:p>
      </dsp:txBody>
      <dsp:txXfrm>
        <a:off x="2245290" y="2809994"/>
        <a:ext cx="1605418" cy="939859"/>
      </dsp:txXfrm>
    </dsp:sp>
    <dsp:sp modelId="{DCA06A27-E624-460E-BDF3-C875EB29F3B4}">
      <dsp:nvSpPr>
        <dsp:cNvPr id="0" name=""/>
        <dsp:cNvSpPr/>
      </dsp:nvSpPr>
      <dsp:spPr>
        <a:xfrm rot="16200000">
          <a:off x="1934694" y="1080171"/>
          <a:ext cx="1238097" cy="149750"/>
        </a:xfrm>
        <a:prstGeom prst="rect">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F7BA632-9241-42FE-867C-4BF5F3174664}">
      <dsp:nvSpPr>
        <dsp:cNvPr id="0" name=""/>
        <dsp:cNvSpPr/>
      </dsp:nvSpPr>
      <dsp:spPr>
        <a:xfrm>
          <a:off x="2216050" y="1532830"/>
          <a:ext cx="1663898" cy="998339"/>
        </a:xfrm>
        <a:prstGeom prst="roundRect">
          <a:avLst>
            <a:gd name="adj" fmla="val 10000"/>
          </a:avLst>
        </a:prstGeom>
        <a:solidFill>
          <a:srgbClr val="7030A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Release PO </a:t>
          </a:r>
          <a:r>
            <a:rPr lang="en-US" sz="1200" kern="1200" dirty="0"/>
            <a:t>(Dynamics 365 Business Central)</a:t>
          </a:r>
        </a:p>
      </dsp:txBody>
      <dsp:txXfrm>
        <a:off x="2245290" y="1562070"/>
        <a:ext cx="1605418" cy="939859"/>
      </dsp:txXfrm>
    </dsp:sp>
    <dsp:sp modelId="{D41D77F1-F4E1-48CF-8AE1-CBAD0B1DC7AD}">
      <dsp:nvSpPr>
        <dsp:cNvPr id="0" name=""/>
        <dsp:cNvSpPr/>
      </dsp:nvSpPr>
      <dsp:spPr>
        <a:xfrm>
          <a:off x="2558656" y="456209"/>
          <a:ext cx="2203158" cy="149750"/>
        </a:xfrm>
        <a:prstGeom prst="rect">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A90D02C-AC7E-4713-9E0E-23214BE50BBD}">
      <dsp:nvSpPr>
        <dsp:cNvPr id="0" name=""/>
        <dsp:cNvSpPr/>
      </dsp:nvSpPr>
      <dsp:spPr>
        <a:xfrm>
          <a:off x="2216050" y="284906"/>
          <a:ext cx="1663898" cy="998339"/>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Ship Goods &amp; Send Invoice (outside system)</a:t>
          </a:r>
        </a:p>
      </dsp:txBody>
      <dsp:txXfrm>
        <a:off x="2245290" y="314146"/>
        <a:ext cx="1605418" cy="939859"/>
      </dsp:txXfrm>
    </dsp:sp>
    <dsp:sp modelId="{EFCF6EE4-B705-4337-A71B-0433F7601D71}">
      <dsp:nvSpPr>
        <dsp:cNvPr id="0" name=""/>
        <dsp:cNvSpPr/>
      </dsp:nvSpPr>
      <dsp:spPr>
        <a:xfrm rot="5400000">
          <a:off x="4147679" y="1080171"/>
          <a:ext cx="1238097" cy="149750"/>
        </a:xfrm>
        <a:prstGeom prst="rect">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1867033-AECE-44CE-99F8-E2CD60419621}">
      <dsp:nvSpPr>
        <dsp:cNvPr id="0" name=""/>
        <dsp:cNvSpPr/>
      </dsp:nvSpPr>
      <dsp:spPr>
        <a:xfrm>
          <a:off x="4429035" y="284906"/>
          <a:ext cx="1663898" cy="998339"/>
        </a:xfrm>
        <a:prstGeom prst="roundRect">
          <a:avLst>
            <a:gd name="adj" fmla="val 10000"/>
          </a:avLst>
        </a:prstGeom>
        <a:solidFill>
          <a:srgbClr val="FF8A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View Invoice (Portal)</a:t>
          </a:r>
        </a:p>
      </dsp:txBody>
      <dsp:txXfrm>
        <a:off x="4458275" y="314146"/>
        <a:ext cx="1605418" cy="939859"/>
      </dsp:txXfrm>
    </dsp:sp>
    <dsp:sp modelId="{D23497DA-03F4-49BE-B65A-3CEFAEAF4FF8}">
      <dsp:nvSpPr>
        <dsp:cNvPr id="0" name=""/>
        <dsp:cNvSpPr/>
      </dsp:nvSpPr>
      <dsp:spPr>
        <a:xfrm rot="5400000">
          <a:off x="4147679" y="2328095"/>
          <a:ext cx="1238097" cy="149750"/>
        </a:xfrm>
        <a:prstGeom prst="rect">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8CF4F2E-6B1C-4D38-8F98-470005B2609C}">
      <dsp:nvSpPr>
        <dsp:cNvPr id="0" name=""/>
        <dsp:cNvSpPr/>
      </dsp:nvSpPr>
      <dsp:spPr>
        <a:xfrm>
          <a:off x="4429035" y="1532830"/>
          <a:ext cx="1663898" cy="998339"/>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Make Payment </a:t>
          </a:r>
          <a:r>
            <a:rPr lang="en-US" sz="1200" kern="1200" dirty="0"/>
            <a:t>(Dynamics 365 Business Central)</a:t>
          </a:r>
        </a:p>
      </dsp:txBody>
      <dsp:txXfrm>
        <a:off x="4458275" y="1562070"/>
        <a:ext cx="1605418" cy="939859"/>
      </dsp:txXfrm>
    </dsp:sp>
    <dsp:sp modelId="{F5ED214A-2E23-4C14-A13B-B1D4BEEF753B}">
      <dsp:nvSpPr>
        <dsp:cNvPr id="0" name=""/>
        <dsp:cNvSpPr/>
      </dsp:nvSpPr>
      <dsp:spPr>
        <a:xfrm>
          <a:off x="4429035" y="2780754"/>
          <a:ext cx="1663898" cy="998339"/>
        </a:xfrm>
        <a:prstGeom prst="roundRect">
          <a:avLst>
            <a:gd name="adj" fmla="val 10000"/>
          </a:avLst>
        </a:prstGeom>
        <a:solidFill>
          <a:srgbClr val="FF8A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Statement of Accounts (Portal)</a:t>
          </a:r>
        </a:p>
      </dsp:txBody>
      <dsp:txXfrm>
        <a:off x="4458275" y="2809994"/>
        <a:ext cx="1605418" cy="939859"/>
      </dsp:txXfrm>
    </dsp:sp>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1529205-53A3-46B5-98CF-D410822FE4F9}" type="datetimeFigureOut">
              <a:rPr lang="en-IN" smtClean="0"/>
              <a:t>03-10-2019</a:t>
            </a:fld>
            <a:endParaRPr lang="en-IN"/>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F7AE6BA-69F9-4950-B737-C7A32CAED9BF}" type="slidenum">
              <a:rPr lang="en-IN" smtClean="0"/>
              <a:t>‹#›</a:t>
            </a:fld>
            <a:endParaRPr lang="en-IN"/>
          </a:p>
        </p:txBody>
      </p:sp>
    </p:spTree>
    <p:extLst>
      <p:ext uri="{BB962C8B-B14F-4D97-AF65-F5344CB8AC3E}">
        <p14:creationId xmlns:p14="http://schemas.microsoft.com/office/powerpoint/2010/main" val="39082988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kern="1200" dirty="0">
                <a:solidFill>
                  <a:schemeClr val="tx1"/>
                </a:solidFill>
                <a:effectLst/>
                <a:latin typeface="+mn-lt"/>
                <a:ea typeface="+mn-ea"/>
                <a:cs typeface="+mn-cs"/>
              </a:rPr>
              <a:t>CETAS Presents Vendor Portal for Microsoft Dynamics Solutions, CETAS, leading ISV and Gold Certified Microsoft Managed Partner and globally recognized Service provider of Microsoft Dynamics Offerings.   </a:t>
            </a:r>
            <a:endParaRPr lang="en-IN" dirty="0"/>
          </a:p>
          <a:p>
            <a:r>
              <a:rPr lang="en-IN" sz="1200" kern="1200" dirty="0">
                <a:solidFill>
                  <a:schemeClr val="tx1"/>
                </a:solidFill>
                <a:effectLst/>
                <a:latin typeface="+mn-lt"/>
                <a:ea typeface="+mn-ea"/>
                <a:cs typeface="+mn-cs"/>
              </a:rPr>
              <a:t>CETAS Vendor Portal, designed exclusively for Microsoft Dynamics 365 Business Central to address the Growing mid-market companies concerns on the supplier adoption, Procure to pay visibility and Vendor Collaborations. </a:t>
            </a:r>
            <a:endParaRPr lang="en-IN" dirty="0"/>
          </a:p>
        </p:txBody>
      </p:sp>
      <p:sp>
        <p:nvSpPr>
          <p:cNvPr id="4" name="Slide Number Placeholder 3"/>
          <p:cNvSpPr>
            <a:spLocks noGrp="1"/>
          </p:cNvSpPr>
          <p:nvPr>
            <p:ph type="sldNum" sz="quarter" idx="10"/>
          </p:nvPr>
        </p:nvSpPr>
        <p:spPr/>
        <p:txBody>
          <a:bodyPr/>
          <a:lstStyle/>
          <a:p>
            <a:fld id="{9F7AE6BA-69F9-4950-B737-C7A32CAED9BF}" type="slidenum">
              <a:rPr lang="en-IN" smtClean="0"/>
              <a:t>1</a:t>
            </a:fld>
            <a:endParaRPr lang="en-IN"/>
          </a:p>
        </p:txBody>
      </p:sp>
    </p:spTree>
    <p:extLst>
      <p:ext uri="{BB962C8B-B14F-4D97-AF65-F5344CB8AC3E}">
        <p14:creationId xmlns:p14="http://schemas.microsoft.com/office/powerpoint/2010/main" val="1627846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As per the recent reports and in our conversation with growing Mid market enterprises on </a:t>
            </a:r>
            <a:endParaRPr lang="en-US" dirty="0"/>
          </a:p>
          <a:p>
            <a:pPr marL="171450" indent="-171450">
              <a:buFont typeface="Arial" panose="020B0604020202020204" pitchFamily="34" charset="0"/>
              <a:buChar char="•"/>
            </a:pPr>
            <a:r>
              <a:rPr lang="en-US" sz="1200" kern="1200" dirty="0">
                <a:solidFill>
                  <a:schemeClr val="tx1"/>
                </a:solidFill>
                <a:effectLst/>
                <a:latin typeface="+mn-lt"/>
                <a:ea typeface="+mn-ea"/>
                <a:cs typeface="+mn-cs"/>
              </a:rPr>
              <a:t>Amount of manual work do they routinely do? </a:t>
            </a:r>
            <a:endParaRPr lang="en-US" dirty="0"/>
          </a:p>
          <a:p>
            <a:pPr marL="171450" indent="-171450">
              <a:buFont typeface="Arial" panose="020B0604020202020204" pitchFamily="34" charset="0"/>
              <a:buChar char="•"/>
            </a:pPr>
            <a:r>
              <a:rPr lang="en-US" sz="1200" kern="1200" dirty="0">
                <a:solidFill>
                  <a:schemeClr val="tx1"/>
                </a:solidFill>
                <a:effectLst/>
                <a:latin typeface="+mn-lt"/>
                <a:ea typeface="+mn-ea"/>
                <a:cs typeface="+mn-cs"/>
              </a:rPr>
              <a:t>Efforts goes in double data entry is required for RFQ Process or acknowledge the order or enter the Order in  ERP, </a:t>
            </a:r>
            <a:endParaRPr lang="en-US" dirty="0"/>
          </a:p>
          <a:p>
            <a:pPr marL="171450" indent="-171450">
              <a:buFont typeface="Arial" panose="020B0604020202020204" pitchFamily="34" charset="0"/>
              <a:buChar char="•"/>
            </a:pPr>
            <a:r>
              <a:rPr lang="en-US" sz="1200" kern="1200" dirty="0">
                <a:solidFill>
                  <a:schemeClr val="tx1"/>
                </a:solidFill>
                <a:effectLst/>
                <a:latin typeface="+mn-lt"/>
                <a:ea typeface="+mn-ea"/>
                <a:cs typeface="+mn-cs"/>
              </a:rPr>
              <a:t>Efforts in data duplication to converting the orders from email, phone, fax to  ERP system, </a:t>
            </a:r>
            <a:endParaRPr lang="en-US" dirty="0"/>
          </a:p>
          <a:p>
            <a:pPr marL="171450" indent="-171450">
              <a:buFont typeface="Arial" panose="020B0604020202020204" pitchFamily="34" charset="0"/>
              <a:buChar char="•"/>
            </a:pPr>
            <a:r>
              <a:rPr lang="en-US" sz="1200" kern="1200" dirty="0">
                <a:solidFill>
                  <a:schemeClr val="tx1"/>
                </a:solidFill>
                <a:effectLst/>
                <a:latin typeface="+mn-lt"/>
                <a:ea typeface="+mn-ea"/>
                <a:cs typeface="+mn-cs"/>
              </a:rPr>
              <a:t>Time spent answering questions from vendors for AP, Payments, approvals or account statement or even for Vendor On Boarding to get the compliance data like VAT details </a:t>
            </a:r>
            <a:endParaRPr lang="en-US" dirty="0"/>
          </a:p>
          <a:p>
            <a:pPr marL="171450" indent="-171450">
              <a:buFont typeface="Arial" panose="020B0604020202020204" pitchFamily="34" charset="0"/>
              <a:buChar char="•"/>
            </a:pPr>
            <a:r>
              <a:rPr lang="en-US" sz="1200" kern="1200" dirty="0">
                <a:solidFill>
                  <a:schemeClr val="tx1"/>
                </a:solidFill>
                <a:effectLst/>
                <a:latin typeface="+mn-lt"/>
                <a:ea typeface="+mn-ea"/>
                <a:cs typeface="+mn-cs"/>
              </a:rPr>
              <a:t>Therefore, 10% of a companies’ operating revenue is spent on establishing Supplier &amp; Procurement team relationship and managing the communications challenges, and top most concerns on the productivity, efficiency and accuracy of data. </a:t>
            </a:r>
            <a:endParaRPr lang="en-US" dirty="0"/>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To accomplish this, many mid size organizations are looking to automate these process and bring real time visibility into Procure to Pay Process and collaborations with procurement team and vendors. </a:t>
            </a:r>
            <a:endParaRPr lang="en-US" dirty="0"/>
          </a:p>
          <a:p>
            <a:endParaRPr lang="en-IN" dirty="0"/>
          </a:p>
        </p:txBody>
      </p:sp>
      <p:sp>
        <p:nvSpPr>
          <p:cNvPr id="4" name="Slide Number Placeholder 3"/>
          <p:cNvSpPr>
            <a:spLocks noGrp="1"/>
          </p:cNvSpPr>
          <p:nvPr>
            <p:ph type="sldNum" sz="quarter" idx="10"/>
          </p:nvPr>
        </p:nvSpPr>
        <p:spPr/>
        <p:txBody>
          <a:bodyPr/>
          <a:lstStyle/>
          <a:p>
            <a:fld id="{9F7AE6BA-69F9-4950-B737-C7A32CAED9BF}" type="slidenum">
              <a:rPr lang="en-IN" smtClean="0"/>
              <a:t>2</a:t>
            </a:fld>
            <a:endParaRPr lang="en-IN"/>
          </a:p>
        </p:txBody>
      </p:sp>
    </p:spTree>
    <p:extLst>
      <p:ext uri="{BB962C8B-B14F-4D97-AF65-F5344CB8AC3E}">
        <p14:creationId xmlns:p14="http://schemas.microsoft.com/office/powerpoint/2010/main" val="32054041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CETAS Vendor Portal is add-on solutions designed to help Dynamics 365 Business Central customers to automates the Procure to pay visibility and self-Service Portal solutions to boost supplier relationships and collaboration. </a:t>
            </a:r>
            <a:endParaRPr lang="en-US" dirty="0"/>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Powered by CETAS CHAMP Framework, the tightly integrated solution enhances the capabilities of Dynamics 365 Business Central by allowing the vendor to actively participate with an intuitive and dynamic portal while you speedup processing, reduce back office efforts, cut costs and improves accuracy of business transactions with vendors and build a more engaging business relationship. </a:t>
            </a:r>
            <a:endParaRPr lang="en-US" dirty="0"/>
          </a:p>
          <a:p>
            <a:endParaRPr lang="en-IN" dirty="0"/>
          </a:p>
          <a:p>
            <a:r>
              <a:rPr lang="en-US" dirty="0"/>
              <a:t>Some of the CETAS Vendor Portal core functionality are Vendor On-boarding,  Automated RFQ &amp; Quote Management, Quote Comparisons with Multiple Technical parameters and terms, Automated PO Management, Invoice &amp; Payment Matching, Supplier Self Service &amp; Collaborations and built in Reports &amp; Dashboards</a:t>
            </a:r>
            <a:endParaRPr lang="en-IN" dirty="0"/>
          </a:p>
        </p:txBody>
      </p:sp>
      <p:sp>
        <p:nvSpPr>
          <p:cNvPr id="4" name="Slide Number Placeholder 3"/>
          <p:cNvSpPr>
            <a:spLocks noGrp="1"/>
          </p:cNvSpPr>
          <p:nvPr>
            <p:ph type="sldNum" sz="quarter" idx="10"/>
          </p:nvPr>
        </p:nvSpPr>
        <p:spPr/>
        <p:txBody>
          <a:bodyPr/>
          <a:lstStyle/>
          <a:p>
            <a:fld id="{9F7AE6BA-69F9-4950-B737-C7A32CAED9BF}" type="slidenum">
              <a:rPr lang="en-IN" smtClean="0"/>
              <a:t>3</a:t>
            </a:fld>
            <a:endParaRPr lang="en-IN"/>
          </a:p>
        </p:txBody>
      </p:sp>
    </p:spTree>
    <p:extLst>
      <p:ext uri="{BB962C8B-B14F-4D97-AF65-F5344CB8AC3E}">
        <p14:creationId xmlns:p14="http://schemas.microsoft.com/office/powerpoint/2010/main" val="17593180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Clr>
                <a:srgbClr val="00C7E2"/>
              </a:buClr>
            </a:pPr>
            <a:endParaRPr lang="en-US" altLang="en-US" dirty="0"/>
          </a:p>
        </p:txBody>
      </p:sp>
      <p:sp>
        <p:nvSpPr>
          <p:cNvPr id="45060" name="Header Placeholder 3"/>
          <p:cNvSpPr>
            <a:spLocks noGrp="1"/>
          </p:cNvSpPr>
          <p:nvPr>
            <p:ph type="hdr" sz="quarter"/>
          </p:nvPr>
        </p:nvSpPr>
        <p:spPr bwMode="auto">
          <a:extLst/>
        </p:spPr>
        <p:txBody>
          <a:bodyPr wrap="square" numCol="1" anchor="t" anchorCtr="0" compatLnSpc="1">
            <a:prstTxWarp prst="textNoShape">
              <a:avLst/>
            </a:prstTxWarp>
          </a:bodyPr>
          <a:lstStyle>
            <a:lvl1pPr>
              <a:defRPr>
                <a:solidFill>
                  <a:schemeClr val="tx1"/>
                </a:solidFill>
                <a:latin typeface="Segoe UI" pitchFamily="34" charset="0"/>
              </a:defRPr>
            </a:lvl1pPr>
            <a:lvl2pPr marL="742950" indent="-285750">
              <a:defRPr>
                <a:solidFill>
                  <a:schemeClr val="tx1"/>
                </a:solidFill>
                <a:latin typeface="Segoe UI" pitchFamily="34" charset="0"/>
              </a:defRPr>
            </a:lvl2pPr>
            <a:lvl3pPr marL="1143000" indent="-228600">
              <a:defRPr>
                <a:solidFill>
                  <a:schemeClr val="tx1"/>
                </a:solidFill>
                <a:latin typeface="Segoe UI" pitchFamily="34" charset="0"/>
              </a:defRPr>
            </a:lvl3pPr>
            <a:lvl4pPr marL="1600200" indent="-228600">
              <a:defRPr>
                <a:solidFill>
                  <a:schemeClr val="tx1"/>
                </a:solidFill>
                <a:latin typeface="Segoe UI" pitchFamily="34" charset="0"/>
              </a:defRPr>
            </a:lvl4pPr>
            <a:lvl5pPr marL="2057400" indent="-228600">
              <a:defRPr>
                <a:solidFill>
                  <a:schemeClr val="tx1"/>
                </a:solidFill>
                <a:latin typeface="Segoe UI" pitchFamily="34" charset="0"/>
              </a:defRPr>
            </a:lvl5pPr>
            <a:lvl6pPr marL="2514600" indent="-228600" defTabSz="931863" fontAlgn="base">
              <a:spcBef>
                <a:spcPct val="0"/>
              </a:spcBef>
              <a:spcAft>
                <a:spcPct val="0"/>
              </a:spcAft>
              <a:defRPr>
                <a:solidFill>
                  <a:schemeClr val="tx1"/>
                </a:solidFill>
                <a:latin typeface="Segoe UI" pitchFamily="34" charset="0"/>
              </a:defRPr>
            </a:lvl6pPr>
            <a:lvl7pPr marL="2971800" indent="-228600" defTabSz="931863" fontAlgn="base">
              <a:spcBef>
                <a:spcPct val="0"/>
              </a:spcBef>
              <a:spcAft>
                <a:spcPct val="0"/>
              </a:spcAft>
              <a:defRPr>
                <a:solidFill>
                  <a:schemeClr val="tx1"/>
                </a:solidFill>
                <a:latin typeface="Segoe UI" pitchFamily="34" charset="0"/>
              </a:defRPr>
            </a:lvl7pPr>
            <a:lvl8pPr marL="3429000" indent="-228600" defTabSz="931863" fontAlgn="base">
              <a:spcBef>
                <a:spcPct val="0"/>
              </a:spcBef>
              <a:spcAft>
                <a:spcPct val="0"/>
              </a:spcAft>
              <a:defRPr>
                <a:solidFill>
                  <a:schemeClr val="tx1"/>
                </a:solidFill>
                <a:latin typeface="Segoe UI" pitchFamily="34" charset="0"/>
              </a:defRPr>
            </a:lvl8pPr>
            <a:lvl9pPr marL="3886200" indent="-228600" defTabSz="931863" fontAlgn="base">
              <a:spcBef>
                <a:spcPct val="0"/>
              </a:spcBef>
              <a:spcAft>
                <a:spcPct val="0"/>
              </a:spcAft>
              <a:defRPr>
                <a:solidFill>
                  <a:schemeClr val="tx1"/>
                </a:solidFill>
                <a:latin typeface="Segoe UI" pitchFamily="34" charset="0"/>
              </a:defRPr>
            </a:lvl9pPr>
          </a:lstStyle>
          <a:p>
            <a:pPr defTabSz="931863" fontAlgn="base">
              <a:spcBef>
                <a:spcPct val="0"/>
              </a:spcBef>
              <a:spcAft>
                <a:spcPct val="0"/>
              </a:spcAft>
              <a:defRPr/>
            </a:pPr>
            <a:r>
              <a:rPr lang="en-US" altLang="en-US" dirty="0"/>
              <a:t>Microsoft Dynamics</a:t>
            </a:r>
          </a:p>
        </p:txBody>
      </p:sp>
      <p:sp>
        <p:nvSpPr>
          <p:cNvPr id="5" name="Footer Placeholder 4"/>
          <p:cNvSpPr>
            <a:spLocks noGrp="1"/>
          </p:cNvSpPr>
          <p:nvPr>
            <p:ph type="ftr" sz="quarter" idx="4"/>
          </p:nvPr>
        </p:nvSpPr>
        <p:spPr>
          <a:xfrm>
            <a:off x="0" y="8686800"/>
            <a:ext cx="5920740" cy="355964"/>
          </a:xfrm>
        </p:spPr>
        <p:txBody>
          <a:bodyPr/>
          <a:lstStyle/>
          <a:p>
            <a:pPr>
              <a:defRPr/>
            </a:pPr>
            <a:r>
              <a:rPr lang="en-US"/>
              <a:t>© 2012 Microsoft Corporation. All rights reserved. Microsoft, Windows, and other product names are or may be registered trademarks and/or trademarks in the U.S. and/or other countries.</a:t>
            </a:r>
          </a:p>
          <a:p>
            <a:pPr>
              <a:defRPr/>
            </a:pPr>
            <a:r>
              <a:rPr lang="en-US"/>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
        <p:nvSpPr>
          <p:cNvPr id="45062" name="Date Placeholder 5"/>
          <p:cNvSpPr>
            <a:spLocks noGrp="1"/>
          </p:cNvSpPr>
          <p:nvPr>
            <p:ph type="dt" sz="quarter" idx="1"/>
          </p:nvPr>
        </p:nvSpPr>
        <p:spPr bwMode="auto">
          <a:extLst/>
        </p:spPr>
        <p:txBody>
          <a:bodyPr wrap="square" numCol="1" anchor="t" anchorCtr="0" compatLnSpc="1">
            <a:prstTxWarp prst="textNoShape">
              <a:avLst/>
            </a:prstTxWarp>
          </a:bodyPr>
          <a:lstStyle>
            <a:lvl1pPr>
              <a:defRPr>
                <a:solidFill>
                  <a:schemeClr val="tx1"/>
                </a:solidFill>
                <a:latin typeface="Segoe UI" pitchFamily="34" charset="0"/>
              </a:defRPr>
            </a:lvl1pPr>
            <a:lvl2pPr marL="742950" indent="-285750">
              <a:defRPr>
                <a:solidFill>
                  <a:schemeClr val="tx1"/>
                </a:solidFill>
                <a:latin typeface="Segoe UI" pitchFamily="34" charset="0"/>
              </a:defRPr>
            </a:lvl2pPr>
            <a:lvl3pPr marL="1143000" indent="-228600">
              <a:defRPr>
                <a:solidFill>
                  <a:schemeClr val="tx1"/>
                </a:solidFill>
                <a:latin typeface="Segoe UI" pitchFamily="34" charset="0"/>
              </a:defRPr>
            </a:lvl3pPr>
            <a:lvl4pPr marL="1600200" indent="-228600">
              <a:defRPr>
                <a:solidFill>
                  <a:schemeClr val="tx1"/>
                </a:solidFill>
                <a:latin typeface="Segoe UI" pitchFamily="34" charset="0"/>
              </a:defRPr>
            </a:lvl4pPr>
            <a:lvl5pPr marL="2057400" indent="-228600">
              <a:defRPr>
                <a:solidFill>
                  <a:schemeClr val="tx1"/>
                </a:solidFill>
                <a:latin typeface="Segoe UI" pitchFamily="34" charset="0"/>
              </a:defRPr>
            </a:lvl5pPr>
            <a:lvl6pPr marL="2514600" indent="-228600" defTabSz="931863" fontAlgn="base">
              <a:spcBef>
                <a:spcPct val="0"/>
              </a:spcBef>
              <a:spcAft>
                <a:spcPct val="0"/>
              </a:spcAft>
              <a:defRPr>
                <a:solidFill>
                  <a:schemeClr val="tx1"/>
                </a:solidFill>
                <a:latin typeface="Segoe UI" pitchFamily="34" charset="0"/>
              </a:defRPr>
            </a:lvl6pPr>
            <a:lvl7pPr marL="2971800" indent="-228600" defTabSz="931863" fontAlgn="base">
              <a:spcBef>
                <a:spcPct val="0"/>
              </a:spcBef>
              <a:spcAft>
                <a:spcPct val="0"/>
              </a:spcAft>
              <a:defRPr>
                <a:solidFill>
                  <a:schemeClr val="tx1"/>
                </a:solidFill>
                <a:latin typeface="Segoe UI" pitchFamily="34" charset="0"/>
              </a:defRPr>
            </a:lvl7pPr>
            <a:lvl8pPr marL="3429000" indent="-228600" defTabSz="931863" fontAlgn="base">
              <a:spcBef>
                <a:spcPct val="0"/>
              </a:spcBef>
              <a:spcAft>
                <a:spcPct val="0"/>
              </a:spcAft>
              <a:defRPr>
                <a:solidFill>
                  <a:schemeClr val="tx1"/>
                </a:solidFill>
                <a:latin typeface="Segoe UI" pitchFamily="34" charset="0"/>
              </a:defRPr>
            </a:lvl8pPr>
            <a:lvl9pPr marL="3886200" indent="-228600" defTabSz="931863" fontAlgn="base">
              <a:spcBef>
                <a:spcPct val="0"/>
              </a:spcBef>
              <a:spcAft>
                <a:spcPct val="0"/>
              </a:spcAft>
              <a:defRPr>
                <a:solidFill>
                  <a:schemeClr val="tx1"/>
                </a:solidFill>
                <a:latin typeface="Segoe UI" pitchFamily="34" charset="0"/>
              </a:defRPr>
            </a:lvl9pPr>
          </a:lstStyle>
          <a:p>
            <a:pPr defTabSz="931863" fontAlgn="base">
              <a:spcBef>
                <a:spcPct val="0"/>
              </a:spcBef>
              <a:spcAft>
                <a:spcPct val="0"/>
              </a:spcAft>
              <a:defRPr/>
            </a:pPr>
            <a:fld id="{6E2698B3-2713-41D0-96A7-5ACCEE363E4C}" type="datetime1">
              <a:rPr lang="en-US" altLang="en-US" smtClean="0"/>
              <a:pPr defTabSz="931863" fontAlgn="base">
                <a:spcBef>
                  <a:spcPct val="0"/>
                </a:spcBef>
                <a:spcAft>
                  <a:spcPct val="0"/>
                </a:spcAft>
                <a:defRPr/>
              </a:pPr>
              <a:t>10/3/2019</a:t>
            </a:fld>
            <a:endParaRPr lang="en-US" altLang="en-US"/>
          </a:p>
        </p:txBody>
      </p:sp>
      <p:sp>
        <p:nvSpPr>
          <p:cNvPr id="45063" name="Slide Number Placeholder 6"/>
          <p:cNvSpPr>
            <a:spLocks noGrp="1"/>
          </p:cNvSpPr>
          <p:nvPr>
            <p:ph type="sldNum" sz="quarter" idx="5"/>
          </p:nvPr>
        </p:nvSpPr>
        <p:spPr bwMode="auto">
          <a:extLst/>
        </p:spPr>
        <p:txBody>
          <a:bodyPr wrap="square" numCol="1" anchorCtr="0" compatLnSpc="1">
            <a:prstTxWarp prst="textNoShape">
              <a:avLst/>
            </a:prstTxWarp>
          </a:bodyPr>
          <a:lstStyle>
            <a:lvl1pPr>
              <a:defRPr>
                <a:solidFill>
                  <a:schemeClr val="tx1"/>
                </a:solidFill>
                <a:latin typeface="Segoe UI" pitchFamily="34" charset="0"/>
              </a:defRPr>
            </a:lvl1pPr>
            <a:lvl2pPr marL="742950" indent="-285750">
              <a:defRPr>
                <a:solidFill>
                  <a:schemeClr val="tx1"/>
                </a:solidFill>
                <a:latin typeface="Segoe UI" pitchFamily="34" charset="0"/>
              </a:defRPr>
            </a:lvl2pPr>
            <a:lvl3pPr marL="1143000" indent="-228600">
              <a:defRPr>
                <a:solidFill>
                  <a:schemeClr val="tx1"/>
                </a:solidFill>
                <a:latin typeface="Segoe UI" pitchFamily="34" charset="0"/>
              </a:defRPr>
            </a:lvl3pPr>
            <a:lvl4pPr marL="1600200" indent="-228600">
              <a:defRPr>
                <a:solidFill>
                  <a:schemeClr val="tx1"/>
                </a:solidFill>
                <a:latin typeface="Segoe UI" pitchFamily="34" charset="0"/>
              </a:defRPr>
            </a:lvl4pPr>
            <a:lvl5pPr marL="2057400" indent="-228600">
              <a:defRPr>
                <a:solidFill>
                  <a:schemeClr val="tx1"/>
                </a:solidFill>
                <a:latin typeface="Segoe UI" pitchFamily="34" charset="0"/>
              </a:defRPr>
            </a:lvl5pPr>
            <a:lvl6pPr marL="2514600" indent="-228600" defTabSz="931863" fontAlgn="base">
              <a:spcBef>
                <a:spcPct val="0"/>
              </a:spcBef>
              <a:spcAft>
                <a:spcPct val="0"/>
              </a:spcAft>
              <a:defRPr>
                <a:solidFill>
                  <a:schemeClr val="tx1"/>
                </a:solidFill>
                <a:latin typeface="Segoe UI" pitchFamily="34" charset="0"/>
              </a:defRPr>
            </a:lvl6pPr>
            <a:lvl7pPr marL="2971800" indent="-228600" defTabSz="931863" fontAlgn="base">
              <a:spcBef>
                <a:spcPct val="0"/>
              </a:spcBef>
              <a:spcAft>
                <a:spcPct val="0"/>
              </a:spcAft>
              <a:defRPr>
                <a:solidFill>
                  <a:schemeClr val="tx1"/>
                </a:solidFill>
                <a:latin typeface="Segoe UI" pitchFamily="34" charset="0"/>
              </a:defRPr>
            </a:lvl7pPr>
            <a:lvl8pPr marL="3429000" indent="-228600" defTabSz="931863" fontAlgn="base">
              <a:spcBef>
                <a:spcPct val="0"/>
              </a:spcBef>
              <a:spcAft>
                <a:spcPct val="0"/>
              </a:spcAft>
              <a:defRPr>
                <a:solidFill>
                  <a:schemeClr val="tx1"/>
                </a:solidFill>
                <a:latin typeface="Segoe UI" pitchFamily="34" charset="0"/>
              </a:defRPr>
            </a:lvl8pPr>
            <a:lvl9pPr marL="3886200" indent="-228600" defTabSz="931863" fontAlgn="base">
              <a:spcBef>
                <a:spcPct val="0"/>
              </a:spcBef>
              <a:spcAft>
                <a:spcPct val="0"/>
              </a:spcAft>
              <a:defRPr>
                <a:solidFill>
                  <a:schemeClr val="tx1"/>
                </a:solidFill>
                <a:latin typeface="Segoe UI" pitchFamily="34" charset="0"/>
              </a:defRPr>
            </a:lvl9pPr>
          </a:lstStyle>
          <a:p>
            <a:pPr defTabSz="931863" fontAlgn="base">
              <a:spcBef>
                <a:spcPct val="0"/>
              </a:spcBef>
              <a:spcAft>
                <a:spcPct val="0"/>
              </a:spcAft>
              <a:defRPr/>
            </a:pPr>
            <a:fld id="{8E175145-3D2C-4150-8EC9-78582DE6912C}" type="slidenum">
              <a:rPr lang="en-US" altLang="en-US" smtClean="0"/>
              <a:pPr defTabSz="931863" fontAlgn="base">
                <a:spcBef>
                  <a:spcPct val="0"/>
                </a:spcBef>
                <a:spcAft>
                  <a:spcPct val="0"/>
                </a:spcAft>
                <a:defRPr/>
              </a:pPr>
              <a:t>4</a:t>
            </a:fld>
            <a:endParaRPr lang="en-US" altLang="en-US"/>
          </a:p>
        </p:txBody>
      </p:sp>
    </p:spTree>
    <p:extLst>
      <p:ext uri="{BB962C8B-B14F-4D97-AF65-F5344CB8AC3E}">
        <p14:creationId xmlns:p14="http://schemas.microsoft.com/office/powerpoint/2010/main" val="481483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F7AE6BA-69F9-4950-B737-C7A32CAED9BF}" type="slidenum">
              <a:rPr lang="en-IN" smtClean="0"/>
              <a:t>5</a:t>
            </a:fld>
            <a:endParaRPr lang="en-IN"/>
          </a:p>
        </p:txBody>
      </p:sp>
    </p:spTree>
    <p:extLst>
      <p:ext uri="{BB962C8B-B14F-4D97-AF65-F5344CB8AC3E}">
        <p14:creationId xmlns:p14="http://schemas.microsoft.com/office/powerpoint/2010/main" val="7149732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kern="1200" dirty="0">
                <a:solidFill>
                  <a:schemeClr val="tx1"/>
                </a:solidFill>
                <a:effectLst/>
                <a:latin typeface="+mn-lt"/>
                <a:ea typeface="+mn-ea"/>
                <a:cs typeface="+mn-cs"/>
              </a:rPr>
              <a:t>Both you and your vendors will enjoy the many benefits of onboarding using your self-serve supplier/vendor portal. Just some of these advantages include:</a:t>
            </a:r>
          </a:p>
          <a:p>
            <a:pPr lvl="0"/>
            <a:endParaRPr lang="en-IN" sz="1200" kern="1200" dirty="0">
              <a:solidFill>
                <a:schemeClr val="tx1"/>
              </a:solidFill>
              <a:effectLst/>
              <a:latin typeface="+mn-lt"/>
              <a:ea typeface="+mn-ea"/>
              <a:cs typeface="+mn-cs"/>
            </a:endParaRPr>
          </a:p>
          <a:p>
            <a:pPr lvl="0"/>
            <a:r>
              <a:rPr lang="en-IN" sz="1200" kern="1200" dirty="0">
                <a:solidFill>
                  <a:schemeClr val="tx1"/>
                </a:solidFill>
                <a:effectLst/>
                <a:latin typeface="+mn-lt"/>
                <a:ea typeface="+mn-ea"/>
                <a:cs typeface="+mn-cs"/>
              </a:rPr>
              <a:t>More accurate data entry</a:t>
            </a:r>
          </a:p>
          <a:p>
            <a:pPr lvl="0"/>
            <a:r>
              <a:rPr lang="en-IN" sz="1200" kern="1200" dirty="0">
                <a:solidFill>
                  <a:schemeClr val="tx1"/>
                </a:solidFill>
                <a:effectLst/>
                <a:latin typeface="+mn-lt"/>
                <a:ea typeface="+mn-ea"/>
                <a:cs typeface="+mn-cs"/>
              </a:rPr>
              <a:t>Enhanced vendor and Procurement features in NAV and Dynamics 365 Business central </a:t>
            </a:r>
          </a:p>
          <a:p>
            <a:pPr lvl="0"/>
            <a:r>
              <a:rPr lang="en-IN" sz="1200" kern="1200" dirty="0">
                <a:solidFill>
                  <a:schemeClr val="tx1"/>
                </a:solidFill>
                <a:effectLst/>
                <a:latin typeface="+mn-lt"/>
                <a:ea typeface="+mn-ea"/>
                <a:cs typeface="+mn-cs"/>
              </a:rPr>
              <a:t>No duplicate entries or redundancies</a:t>
            </a:r>
          </a:p>
          <a:p>
            <a:pPr lvl="0"/>
            <a:r>
              <a:rPr lang="en-IN" sz="1200" kern="1200" dirty="0">
                <a:solidFill>
                  <a:schemeClr val="tx1"/>
                </a:solidFill>
                <a:effectLst/>
                <a:latin typeface="+mn-lt"/>
                <a:ea typeface="+mn-ea"/>
                <a:cs typeface="+mn-cs"/>
              </a:rPr>
              <a:t>High visibility in Procure to Pay process</a:t>
            </a:r>
          </a:p>
          <a:p>
            <a:pPr lvl="0"/>
            <a:r>
              <a:rPr lang="en-IN" sz="1200" kern="1200" dirty="0">
                <a:solidFill>
                  <a:schemeClr val="tx1"/>
                </a:solidFill>
                <a:effectLst/>
                <a:latin typeface="+mn-lt"/>
                <a:ea typeface="+mn-ea"/>
                <a:cs typeface="+mn-cs"/>
              </a:rPr>
              <a:t>Collect vendor master data once, update when needed</a:t>
            </a:r>
          </a:p>
          <a:p>
            <a:pPr lvl="0"/>
            <a:r>
              <a:rPr lang="en-IN" sz="1200" kern="1200" dirty="0">
                <a:solidFill>
                  <a:schemeClr val="tx1"/>
                </a:solidFill>
                <a:effectLst/>
                <a:latin typeface="+mn-lt"/>
                <a:ea typeface="+mn-ea"/>
                <a:cs typeface="+mn-cs"/>
              </a:rPr>
              <a:t>Suppliers can access their secure self-serve portal anytime, anywhere</a:t>
            </a:r>
          </a:p>
          <a:p>
            <a:pPr lvl="0"/>
            <a:r>
              <a:rPr lang="en-IN" sz="1200" kern="1200" dirty="0">
                <a:solidFill>
                  <a:schemeClr val="tx1"/>
                </a:solidFill>
                <a:effectLst/>
                <a:latin typeface="+mn-lt"/>
                <a:ea typeface="+mn-ea"/>
                <a:cs typeface="+mn-cs"/>
              </a:rPr>
              <a:t>Transparency in payment and order processing</a:t>
            </a:r>
          </a:p>
          <a:p>
            <a:endParaRPr lang="en-IN" dirty="0"/>
          </a:p>
        </p:txBody>
      </p:sp>
      <p:sp>
        <p:nvSpPr>
          <p:cNvPr id="4" name="Slide Number Placeholder 3"/>
          <p:cNvSpPr>
            <a:spLocks noGrp="1"/>
          </p:cNvSpPr>
          <p:nvPr>
            <p:ph type="sldNum" sz="quarter" idx="10"/>
          </p:nvPr>
        </p:nvSpPr>
        <p:spPr/>
        <p:txBody>
          <a:bodyPr/>
          <a:lstStyle/>
          <a:p>
            <a:fld id="{9F7AE6BA-69F9-4950-B737-C7A32CAED9BF}" type="slidenum">
              <a:rPr lang="en-IN" smtClean="0"/>
              <a:t>14</a:t>
            </a:fld>
            <a:endParaRPr lang="en-IN"/>
          </a:p>
        </p:txBody>
      </p:sp>
    </p:spTree>
    <p:extLst>
      <p:ext uri="{BB962C8B-B14F-4D97-AF65-F5344CB8AC3E}">
        <p14:creationId xmlns:p14="http://schemas.microsoft.com/office/powerpoint/2010/main" val="30023942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kern="1200" dirty="0">
                <a:solidFill>
                  <a:schemeClr val="tx1"/>
                </a:solidFill>
                <a:effectLst/>
                <a:latin typeface="+mn-lt"/>
                <a:ea typeface="+mn-ea"/>
                <a:cs typeface="+mn-cs"/>
              </a:rPr>
              <a:t>Both you and your vendors will enjoy the many benefits of onboarding using your self-serve supplier/vendor portal. Just some of these advantages include:</a:t>
            </a:r>
          </a:p>
          <a:p>
            <a:pPr lvl="0"/>
            <a:endParaRPr lang="en-IN" sz="1200" kern="1200" dirty="0">
              <a:solidFill>
                <a:schemeClr val="tx1"/>
              </a:solidFill>
              <a:effectLst/>
              <a:latin typeface="+mn-lt"/>
              <a:ea typeface="+mn-ea"/>
              <a:cs typeface="+mn-cs"/>
            </a:endParaRPr>
          </a:p>
          <a:p>
            <a:pPr lvl="0"/>
            <a:r>
              <a:rPr lang="en-IN" sz="1200" kern="1200" dirty="0">
                <a:solidFill>
                  <a:schemeClr val="tx1"/>
                </a:solidFill>
                <a:effectLst/>
                <a:latin typeface="+mn-lt"/>
                <a:ea typeface="+mn-ea"/>
                <a:cs typeface="+mn-cs"/>
              </a:rPr>
              <a:t>More accurate data entry</a:t>
            </a:r>
          </a:p>
          <a:p>
            <a:pPr lvl="0"/>
            <a:r>
              <a:rPr lang="en-IN" sz="1200" kern="1200" dirty="0">
                <a:solidFill>
                  <a:schemeClr val="tx1"/>
                </a:solidFill>
                <a:effectLst/>
                <a:latin typeface="+mn-lt"/>
                <a:ea typeface="+mn-ea"/>
                <a:cs typeface="+mn-cs"/>
              </a:rPr>
              <a:t>Enhanced vendor and Procurement features in NAV and Dynamics 365 Business central </a:t>
            </a:r>
          </a:p>
          <a:p>
            <a:pPr lvl="0"/>
            <a:r>
              <a:rPr lang="en-IN" sz="1200" kern="1200" dirty="0">
                <a:solidFill>
                  <a:schemeClr val="tx1"/>
                </a:solidFill>
                <a:effectLst/>
                <a:latin typeface="+mn-lt"/>
                <a:ea typeface="+mn-ea"/>
                <a:cs typeface="+mn-cs"/>
              </a:rPr>
              <a:t>No duplicate entries or redundancies</a:t>
            </a:r>
          </a:p>
          <a:p>
            <a:pPr lvl="0"/>
            <a:r>
              <a:rPr lang="en-IN" sz="1200" kern="1200" dirty="0">
                <a:solidFill>
                  <a:schemeClr val="tx1"/>
                </a:solidFill>
                <a:effectLst/>
                <a:latin typeface="+mn-lt"/>
                <a:ea typeface="+mn-ea"/>
                <a:cs typeface="+mn-cs"/>
              </a:rPr>
              <a:t>High visibility in Procure to Pay process</a:t>
            </a:r>
          </a:p>
          <a:p>
            <a:pPr lvl="0"/>
            <a:r>
              <a:rPr lang="en-IN" sz="1200" kern="1200" dirty="0">
                <a:solidFill>
                  <a:schemeClr val="tx1"/>
                </a:solidFill>
                <a:effectLst/>
                <a:latin typeface="+mn-lt"/>
                <a:ea typeface="+mn-ea"/>
                <a:cs typeface="+mn-cs"/>
              </a:rPr>
              <a:t>Collect vendor master data once, update when needed</a:t>
            </a:r>
          </a:p>
          <a:p>
            <a:pPr lvl="0"/>
            <a:r>
              <a:rPr lang="en-IN" sz="1200" kern="1200" dirty="0">
                <a:solidFill>
                  <a:schemeClr val="tx1"/>
                </a:solidFill>
                <a:effectLst/>
                <a:latin typeface="+mn-lt"/>
                <a:ea typeface="+mn-ea"/>
                <a:cs typeface="+mn-cs"/>
              </a:rPr>
              <a:t>Suppliers can access their secure self-serve portal anytime, anywhere</a:t>
            </a:r>
          </a:p>
          <a:p>
            <a:pPr lvl="0"/>
            <a:r>
              <a:rPr lang="en-IN" sz="1200" kern="1200" dirty="0">
                <a:solidFill>
                  <a:schemeClr val="tx1"/>
                </a:solidFill>
                <a:effectLst/>
                <a:latin typeface="+mn-lt"/>
                <a:ea typeface="+mn-ea"/>
                <a:cs typeface="+mn-cs"/>
              </a:rPr>
              <a:t>Transparency in payment and order processing</a:t>
            </a:r>
          </a:p>
          <a:p>
            <a:endParaRPr lang="en-IN" dirty="0"/>
          </a:p>
        </p:txBody>
      </p:sp>
      <p:sp>
        <p:nvSpPr>
          <p:cNvPr id="4" name="Slide Number Placeholder 3"/>
          <p:cNvSpPr>
            <a:spLocks noGrp="1"/>
          </p:cNvSpPr>
          <p:nvPr>
            <p:ph type="sldNum" sz="quarter" idx="10"/>
          </p:nvPr>
        </p:nvSpPr>
        <p:spPr/>
        <p:txBody>
          <a:bodyPr/>
          <a:lstStyle/>
          <a:p>
            <a:fld id="{9F7AE6BA-69F9-4950-B737-C7A32CAED9BF}" type="slidenum">
              <a:rPr lang="en-IN" smtClean="0"/>
              <a:t>15</a:t>
            </a:fld>
            <a:endParaRPr lang="en-IN"/>
          </a:p>
        </p:txBody>
      </p:sp>
    </p:spTree>
    <p:extLst>
      <p:ext uri="{BB962C8B-B14F-4D97-AF65-F5344CB8AC3E}">
        <p14:creationId xmlns:p14="http://schemas.microsoft.com/office/powerpoint/2010/main" val="15133330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kern="1200" dirty="0">
                <a:solidFill>
                  <a:schemeClr val="tx1"/>
                </a:solidFill>
                <a:effectLst/>
                <a:latin typeface="+mn-lt"/>
                <a:ea typeface="+mn-ea"/>
                <a:cs typeface="+mn-cs"/>
              </a:rPr>
              <a:t>Both you and your vendors will enjoy the many benefits of onboarding using your self-serve supplier/vendor portal. Just some of these advantages include:</a:t>
            </a:r>
          </a:p>
          <a:p>
            <a:pPr lvl="0"/>
            <a:endParaRPr lang="en-IN" sz="1200" kern="1200" dirty="0">
              <a:solidFill>
                <a:schemeClr val="tx1"/>
              </a:solidFill>
              <a:effectLst/>
              <a:latin typeface="+mn-lt"/>
              <a:ea typeface="+mn-ea"/>
              <a:cs typeface="+mn-cs"/>
            </a:endParaRPr>
          </a:p>
          <a:p>
            <a:pPr lvl="0"/>
            <a:r>
              <a:rPr lang="en-IN" sz="1200" kern="1200" dirty="0">
                <a:solidFill>
                  <a:schemeClr val="tx1"/>
                </a:solidFill>
                <a:effectLst/>
                <a:latin typeface="+mn-lt"/>
                <a:ea typeface="+mn-ea"/>
                <a:cs typeface="+mn-cs"/>
              </a:rPr>
              <a:t>More accurate data entry</a:t>
            </a:r>
          </a:p>
          <a:p>
            <a:pPr lvl="0"/>
            <a:r>
              <a:rPr lang="en-IN" sz="1200" kern="1200" dirty="0">
                <a:solidFill>
                  <a:schemeClr val="tx1"/>
                </a:solidFill>
                <a:effectLst/>
                <a:latin typeface="+mn-lt"/>
                <a:ea typeface="+mn-ea"/>
                <a:cs typeface="+mn-cs"/>
              </a:rPr>
              <a:t>Enhanced vendor and Procurement features in NAV and Dynamics 365 Business central </a:t>
            </a:r>
          </a:p>
          <a:p>
            <a:pPr lvl="0"/>
            <a:r>
              <a:rPr lang="en-IN" sz="1200" kern="1200" dirty="0">
                <a:solidFill>
                  <a:schemeClr val="tx1"/>
                </a:solidFill>
                <a:effectLst/>
                <a:latin typeface="+mn-lt"/>
                <a:ea typeface="+mn-ea"/>
                <a:cs typeface="+mn-cs"/>
              </a:rPr>
              <a:t>No duplicate entries or redundancies</a:t>
            </a:r>
          </a:p>
          <a:p>
            <a:pPr lvl="0"/>
            <a:r>
              <a:rPr lang="en-IN" sz="1200" kern="1200" dirty="0">
                <a:solidFill>
                  <a:schemeClr val="tx1"/>
                </a:solidFill>
                <a:effectLst/>
                <a:latin typeface="+mn-lt"/>
                <a:ea typeface="+mn-ea"/>
                <a:cs typeface="+mn-cs"/>
              </a:rPr>
              <a:t>High visibility in Procure to Pay process</a:t>
            </a:r>
          </a:p>
          <a:p>
            <a:pPr lvl="0"/>
            <a:r>
              <a:rPr lang="en-IN" sz="1200" kern="1200" dirty="0">
                <a:solidFill>
                  <a:schemeClr val="tx1"/>
                </a:solidFill>
                <a:effectLst/>
                <a:latin typeface="+mn-lt"/>
                <a:ea typeface="+mn-ea"/>
                <a:cs typeface="+mn-cs"/>
              </a:rPr>
              <a:t>Collect vendor master data once, update when needed</a:t>
            </a:r>
          </a:p>
          <a:p>
            <a:pPr lvl="0"/>
            <a:r>
              <a:rPr lang="en-IN" sz="1200" kern="1200" dirty="0">
                <a:solidFill>
                  <a:schemeClr val="tx1"/>
                </a:solidFill>
                <a:effectLst/>
                <a:latin typeface="+mn-lt"/>
                <a:ea typeface="+mn-ea"/>
                <a:cs typeface="+mn-cs"/>
              </a:rPr>
              <a:t>Suppliers can access their secure self-serve portal anytime, anywhere</a:t>
            </a:r>
          </a:p>
          <a:p>
            <a:pPr lvl="0"/>
            <a:r>
              <a:rPr lang="en-IN" sz="1200" kern="1200" dirty="0">
                <a:solidFill>
                  <a:schemeClr val="tx1"/>
                </a:solidFill>
                <a:effectLst/>
                <a:latin typeface="+mn-lt"/>
                <a:ea typeface="+mn-ea"/>
                <a:cs typeface="+mn-cs"/>
              </a:rPr>
              <a:t>Transparency in payment and order processing</a:t>
            </a:r>
          </a:p>
          <a:p>
            <a:endParaRPr lang="en-IN" dirty="0"/>
          </a:p>
        </p:txBody>
      </p:sp>
      <p:sp>
        <p:nvSpPr>
          <p:cNvPr id="4" name="Slide Number Placeholder 3"/>
          <p:cNvSpPr>
            <a:spLocks noGrp="1"/>
          </p:cNvSpPr>
          <p:nvPr>
            <p:ph type="sldNum" sz="quarter" idx="10"/>
          </p:nvPr>
        </p:nvSpPr>
        <p:spPr/>
        <p:txBody>
          <a:bodyPr/>
          <a:lstStyle/>
          <a:p>
            <a:fld id="{9F7AE6BA-69F9-4950-B737-C7A32CAED9BF}" type="slidenum">
              <a:rPr lang="en-IN" smtClean="0"/>
              <a:t>16</a:t>
            </a:fld>
            <a:endParaRPr lang="en-IN"/>
          </a:p>
        </p:txBody>
      </p:sp>
    </p:spTree>
    <p:extLst>
      <p:ext uri="{BB962C8B-B14F-4D97-AF65-F5344CB8AC3E}">
        <p14:creationId xmlns:p14="http://schemas.microsoft.com/office/powerpoint/2010/main" val="37838260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kern="1200" dirty="0">
                <a:solidFill>
                  <a:schemeClr val="tx1"/>
                </a:solidFill>
                <a:effectLst/>
                <a:latin typeface="+mn-lt"/>
                <a:ea typeface="+mn-ea"/>
                <a:cs typeface="+mn-cs"/>
              </a:rPr>
              <a:t>Both you and your vendors will enjoy the many benefits of onboarding using your self-serve supplier/vendor portal. Just some of these advantages include:</a:t>
            </a:r>
          </a:p>
          <a:p>
            <a:pPr lvl="0"/>
            <a:endParaRPr lang="en-IN" sz="1200" kern="1200" dirty="0">
              <a:solidFill>
                <a:schemeClr val="tx1"/>
              </a:solidFill>
              <a:effectLst/>
              <a:latin typeface="+mn-lt"/>
              <a:ea typeface="+mn-ea"/>
              <a:cs typeface="+mn-cs"/>
            </a:endParaRPr>
          </a:p>
          <a:p>
            <a:pPr lvl="0"/>
            <a:r>
              <a:rPr lang="en-IN" sz="1200" kern="1200" dirty="0">
                <a:solidFill>
                  <a:schemeClr val="tx1"/>
                </a:solidFill>
                <a:effectLst/>
                <a:latin typeface="+mn-lt"/>
                <a:ea typeface="+mn-ea"/>
                <a:cs typeface="+mn-cs"/>
              </a:rPr>
              <a:t>More accurate data entry</a:t>
            </a:r>
          </a:p>
          <a:p>
            <a:pPr lvl="0"/>
            <a:r>
              <a:rPr lang="en-IN" sz="1200" kern="1200" dirty="0">
                <a:solidFill>
                  <a:schemeClr val="tx1"/>
                </a:solidFill>
                <a:effectLst/>
                <a:latin typeface="+mn-lt"/>
                <a:ea typeface="+mn-ea"/>
                <a:cs typeface="+mn-cs"/>
              </a:rPr>
              <a:t>Enhanced vendor and Procurement features in NAV and Dynamics 365 Business central </a:t>
            </a:r>
          </a:p>
          <a:p>
            <a:pPr lvl="0"/>
            <a:r>
              <a:rPr lang="en-IN" sz="1200" kern="1200" dirty="0">
                <a:solidFill>
                  <a:schemeClr val="tx1"/>
                </a:solidFill>
                <a:effectLst/>
                <a:latin typeface="+mn-lt"/>
                <a:ea typeface="+mn-ea"/>
                <a:cs typeface="+mn-cs"/>
              </a:rPr>
              <a:t>No duplicate entries or redundancies</a:t>
            </a:r>
          </a:p>
          <a:p>
            <a:pPr lvl="0"/>
            <a:r>
              <a:rPr lang="en-IN" sz="1200" kern="1200" dirty="0">
                <a:solidFill>
                  <a:schemeClr val="tx1"/>
                </a:solidFill>
                <a:effectLst/>
                <a:latin typeface="+mn-lt"/>
                <a:ea typeface="+mn-ea"/>
                <a:cs typeface="+mn-cs"/>
              </a:rPr>
              <a:t>High visibility in Procure to Pay process</a:t>
            </a:r>
          </a:p>
          <a:p>
            <a:pPr lvl="0"/>
            <a:r>
              <a:rPr lang="en-IN" sz="1200" kern="1200" dirty="0">
                <a:solidFill>
                  <a:schemeClr val="tx1"/>
                </a:solidFill>
                <a:effectLst/>
                <a:latin typeface="+mn-lt"/>
                <a:ea typeface="+mn-ea"/>
                <a:cs typeface="+mn-cs"/>
              </a:rPr>
              <a:t>Collect vendor master data once, update when needed</a:t>
            </a:r>
          </a:p>
          <a:p>
            <a:pPr lvl="0"/>
            <a:r>
              <a:rPr lang="en-IN" sz="1200" kern="1200" dirty="0">
                <a:solidFill>
                  <a:schemeClr val="tx1"/>
                </a:solidFill>
                <a:effectLst/>
                <a:latin typeface="+mn-lt"/>
                <a:ea typeface="+mn-ea"/>
                <a:cs typeface="+mn-cs"/>
              </a:rPr>
              <a:t>Suppliers can access their secure self-serve portal anytime, anywhere</a:t>
            </a:r>
          </a:p>
          <a:p>
            <a:pPr lvl="0"/>
            <a:r>
              <a:rPr lang="en-IN" sz="1200" kern="1200" dirty="0">
                <a:solidFill>
                  <a:schemeClr val="tx1"/>
                </a:solidFill>
                <a:effectLst/>
                <a:latin typeface="+mn-lt"/>
                <a:ea typeface="+mn-ea"/>
                <a:cs typeface="+mn-cs"/>
              </a:rPr>
              <a:t>Transparency in payment and order processing</a:t>
            </a:r>
          </a:p>
          <a:p>
            <a:endParaRPr lang="en-IN" dirty="0"/>
          </a:p>
        </p:txBody>
      </p:sp>
      <p:sp>
        <p:nvSpPr>
          <p:cNvPr id="4" name="Slide Number Placeholder 3"/>
          <p:cNvSpPr>
            <a:spLocks noGrp="1"/>
          </p:cNvSpPr>
          <p:nvPr>
            <p:ph type="sldNum" sz="quarter" idx="10"/>
          </p:nvPr>
        </p:nvSpPr>
        <p:spPr/>
        <p:txBody>
          <a:bodyPr/>
          <a:lstStyle/>
          <a:p>
            <a:fld id="{9F7AE6BA-69F9-4950-B737-C7A32CAED9BF}" type="slidenum">
              <a:rPr lang="en-IN" smtClean="0"/>
              <a:t>17</a:t>
            </a:fld>
            <a:endParaRPr lang="en-IN"/>
          </a:p>
        </p:txBody>
      </p:sp>
    </p:spTree>
    <p:extLst>
      <p:ext uri="{BB962C8B-B14F-4D97-AF65-F5344CB8AC3E}">
        <p14:creationId xmlns:p14="http://schemas.microsoft.com/office/powerpoint/2010/main" val="18500640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1200" kern="1200" dirty="0">
                <a:solidFill>
                  <a:schemeClr val="tx1"/>
                </a:solidFill>
                <a:effectLst/>
                <a:latin typeface="+mn-lt"/>
                <a:ea typeface="+mn-ea"/>
                <a:cs typeface="+mn-cs"/>
              </a:rPr>
              <a:t>Thanks for watching, and interested to know more and for a demo, Please write to us</a:t>
            </a:r>
            <a:endParaRPr lang="en-IN" sz="1200" kern="1200" dirty="0">
              <a:solidFill>
                <a:schemeClr val="tx1"/>
              </a:solidFill>
              <a:effectLst/>
              <a:latin typeface="+mn-lt"/>
              <a:ea typeface="+mn-ea"/>
              <a:cs typeface="+mn-cs"/>
            </a:endParaRPr>
          </a:p>
          <a:p>
            <a:pPr eaLnBrk="1" hangingPunct="1">
              <a:spcBef>
                <a:spcPct val="0"/>
              </a:spcBef>
            </a:pPr>
            <a:endParaRPr lang="en-US" altLang="en-US" dirty="0"/>
          </a:p>
        </p:txBody>
      </p:sp>
      <p:sp>
        <p:nvSpPr>
          <p:cNvPr id="2355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3268335B-E1EA-457F-B36F-C9DB99BBBB70}" type="slidenum">
              <a:rPr lang="en-US" altLang="en-US" smtClean="0"/>
              <a:pPr fontAlgn="base">
                <a:spcBef>
                  <a:spcPct val="0"/>
                </a:spcBef>
                <a:spcAft>
                  <a:spcPct val="0"/>
                </a:spcAft>
                <a:defRPr/>
              </a:pPr>
              <a:t>18</a:t>
            </a:fld>
            <a:endParaRPr lang="en-US" altLang="en-US"/>
          </a:p>
        </p:txBody>
      </p:sp>
    </p:spTree>
    <p:extLst>
      <p:ext uri="{BB962C8B-B14F-4D97-AF65-F5344CB8AC3E}">
        <p14:creationId xmlns:p14="http://schemas.microsoft.com/office/powerpoint/2010/main" val="19316909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2"/>
            <a:ext cx="7772400" cy="1102519"/>
          </a:xfrm>
        </p:spPr>
        <p:txBody>
          <a:bodyPr/>
          <a:lstStyle/>
          <a:p>
            <a:r>
              <a:rPr lang="en-US"/>
              <a:t>Click to edit Master title style</a:t>
            </a:r>
            <a:endParaRPr lang="en-IN"/>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887" indent="0" algn="ctr">
              <a:buNone/>
              <a:defRPr>
                <a:solidFill>
                  <a:schemeClr val="tx1">
                    <a:tint val="75000"/>
                  </a:schemeClr>
                </a:solidFill>
              </a:defRPr>
            </a:lvl2pPr>
            <a:lvl3pPr marL="685773" indent="0" algn="ctr">
              <a:buNone/>
              <a:defRPr>
                <a:solidFill>
                  <a:schemeClr val="tx1">
                    <a:tint val="75000"/>
                  </a:schemeClr>
                </a:solidFill>
              </a:defRPr>
            </a:lvl3pPr>
            <a:lvl4pPr marL="1028659" indent="0" algn="ctr">
              <a:buNone/>
              <a:defRPr>
                <a:solidFill>
                  <a:schemeClr val="tx1">
                    <a:tint val="75000"/>
                  </a:schemeClr>
                </a:solidFill>
              </a:defRPr>
            </a:lvl4pPr>
            <a:lvl5pPr marL="1371545" indent="0" algn="ctr">
              <a:buNone/>
              <a:defRPr>
                <a:solidFill>
                  <a:schemeClr val="tx1">
                    <a:tint val="75000"/>
                  </a:schemeClr>
                </a:solidFill>
              </a:defRPr>
            </a:lvl5pPr>
            <a:lvl6pPr marL="1714432" indent="0" algn="ctr">
              <a:buNone/>
              <a:defRPr>
                <a:solidFill>
                  <a:schemeClr val="tx1">
                    <a:tint val="75000"/>
                  </a:schemeClr>
                </a:solidFill>
              </a:defRPr>
            </a:lvl6pPr>
            <a:lvl7pPr marL="2057318" indent="0" algn="ctr">
              <a:buNone/>
              <a:defRPr>
                <a:solidFill>
                  <a:schemeClr val="tx1">
                    <a:tint val="75000"/>
                  </a:schemeClr>
                </a:solidFill>
              </a:defRPr>
            </a:lvl7pPr>
            <a:lvl8pPr marL="2400204" indent="0" algn="ctr">
              <a:buNone/>
              <a:defRPr>
                <a:solidFill>
                  <a:schemeClr val="tx1">
                    <a:tint val="75000"/>
                  </a:schemeClr>
                </a:solidFill>
              </a:defRPr>
            </a:lvl8pPr>
            <a:lvl9pPr marL="2743090" indent="0" algn="ctr">
              <a:buNone/>
              <a:defRPr>
                <a:solidFill>
                  <a:schemeClr val="tx1">
                    <a:tint val="75000"/>
                  </a:schemeClr>
                </a:solidFill>
              </a:defRPr>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10BA4E88-1F4A-429C-8DDC-00879BF373D2}" type="datetimeFigureOut">
              <a:rPr lang="en-US" smtClean="0"/>
              <a:pPr/>
              <a:t>10/3/2019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A977CCD-82BE-4CB8-A7D3-C8757B89C8F0}"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10BA4E88-1F4A-429C-8DDC-00879BF373D2}" type="datetimeFigureOut">
              <a:rPr lang="en-US" smtClean="0"/>
              <a:pPr/>
              <a:t>10/3/2019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A977CCD-82BE-4CB8-A7D3-C8757B89C8F0}"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4" y="3305178"/>
            <a:ext cx="7772400" cy="1021557"/>
          </a:xfrm>
        </p:spPr>
        <p:txBody>
          <a:bodyPr anchor="t"/>
          <a:lstStyle>
            <a:lvl1pPr algn="l">
              <a:defRPr sz="3000" b="1" cap="all"/>
            </a:lvl1pPr>
          </a:lstStyle>
          <a:p>
            <a:r>
              <a:rPr lang="en-US"/>
              <a:t>Click to edit Master title style</a:t>
            </a:r>
            <a:endParaRPr lang="en-IN"/>
          </a:p>
        </p:txBody>
      </p:sp>
      <p:sp>
        <p:nvSpPr>
          <p:cNvPr id="3" name="Text Placeholder 2"/>
          <p:cNvSpPr>
            <a:spLocks noGrp="1"/>
          </p:cNvSpPr>
          <p:nvPr>
            <p:ph type="body" idx="1"/>
          </p:nvPr>
        </p:nvSpPr>
        <p:spPr>
          <a:xfrm>
            <a:off x="722314" y="2180035"/>
            <a:ext cx="7772400" cy="1125140"/>
          </a:xfrm>
        </p:spPr>
        <p:txBody>
          <a:bodyPr anchor="b"/>
          <a:lstStyle>
            <a:lvl1pPr marL="0" indent="0">
              <a:buNone/>
              <a:defRPr sz="1500">
                <a:solidFill>
                  <a:schemeClr val="tx1">
                    <a:tint val="75000"/>
                  </a:schemeClr>
                </a:solidFill>
              </a:defRPr>
            </a:lvl1pPr>
            <a:lvl2pPr marL="342887" indent="0">
              <a:buNone/>
              <a:defRPr sz="1350">
                <a:solidFill>
                  <a:schemeClr val="tx1">
                    <a:tint val="75000"/>
                  </a:schemeClr>
                </a:solidFill>
              </a:defRPr>
            </a:lvl2pPr>
            <a:lvl3pPr marL="685773" indent="0">
              <a:buNone/>
              <a:defRPr sz="1200">
                <a:solidFill>
                  <a:schemeClr val="tx1">
                    <a:tint val="75000"/>
                  </a:schemeClr>
                </a:solidFill>
              </a:defRPr>
            </a:lvl3pPr>
            <a:lvl4pPr marL="1028659" indent="0">
              <a:buNone/>
              <a:defRPr sz="1050">
                <a:solidFill>
                  <a:schemeClr val="tx1">
                    <a:tint val="75000"/>
                  </a:schemeClr>
                </a:solidFill>
              </a:defRPr>
            </a:lvl4pPr>
            <a:lvl5pPr marL="1371545" indent="0">
              <a:buNone/>
              <a:defRPr sz="1050">
                <a:solidFill>
                  <a:schemeClr val="tx1">
                    <a:tint val="75000"/>
                  </a:schemeClr>
                </a:solidFill>
              </a:defRPr>
            </a:lvl5pPr>
            <a:lvl6pPr marL="1714432" indent="0">
              <a:buNone/>
              <a:defRPr sz="1050">
                <a:solidFill>
                  <a:schemeClr val="tx1">
                    <a:tint val="75000"/>
                  </a:schemeClr>
                </a:solidFill>
              </a:defRPr>
            </a:lvl6pPr>
            <a:lvl7pPr marL="2057318" indent="0">
              <a:buNone/>
              <a:defRPr sz="1050">
                <a:solidFill>
                  <a:schemeClr val="tx1">
                    <a:tint val="75000"/>
                  </a:schemeClr>
                </a:solidFill>
              </a:defRPr>
            </a:lvl7pPr>
            <a:lvl8pPr marL="2400204" indent="0">
              <a:buNone/>
              <a:defRPr sz="1050">
                <a:solidFill>
                  <a:schemeClr val="tx1">
                    <a:tint val="75000"/>
                  </a:schemeClr>
                </a:solidFill>
              </a:defRPr>
            </a:lvl8pPr>
            <a:lvl9pPr marL="274309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0BA4E88-1F4A-429C-8DDC-00879BF373D2}" type="datetimeFigureOut">
              <a:rPr lang="en-US" smtClean="0"/>
              <a:pPr/>
              <a:t>10/3/2019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A977CCD-82BE-4CB8-A7D3-C8757B89C8F0}"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457200" y="1200152"/>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48200" y="1200152"/>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10BA4E88-1F4A-429C-8DDC-00879BF373D2}" type="datetimeFigureOut">
              <a:rPr lang="en-US" smtClean="0"/>
              <a:pPr/>
              <a:t>10/3/2019</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A977CCD-82BE-4CB8-A7D3-C8757B89C8F0}"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IN"/>
          </a:p>
        </p:txBody>
      </p:sp>
      <p:sp>
        <p:nvSpPr>
          <p:cNvPr id="3" name="Text Placeholder 2"/>
          <p:cNvSpPr>
            <a:spLocks noGrp="1"/>
          </p:cNvSpPr>
          <p:nvPr>
            <p:ph type="body" idx="1"/>
          </p:nvPr>
        </p:nvSpPr>
        <p:spPr>
          <a:xfrm>
            <a:off x="457200" y="1151336"/>
            <a:ext cx="4040188" cy="479822"/>
          </a:xfrm>
        </p:spPr>
        <p:txBody>
          <a:bodyPr anchor="b"/>
          <a:lstStyle>
            <a:lvl1pPr marL="0" indent="0">
              <a:buNone/>
              <a:defRPr sz="1800" b="1"/>
            </a:lvl1pPr>
            <a:lvl2pPr marL="342887" indent="0">
              <a:buNone/>
              <a:defRPr sz="1500" b="1"/>
            </a:lvl2pPr>
            <a:lvl3pPr marL="685773" indent="0">
              <a:buNone/>
              <a:defRPr sz="1350" b="1"/>
            </a:lvl3pPr>
            <a:lvl4pPr marL="1028659" indent="0">
              <a:buNone/>
              <a:defRPr sz="1200" b="1"/>
            </a:lvl4pPr>
            <a:lvl5pPr marL="1371545" indent="0">
              <a:buNone/>
              <a:defRPr sz="1200" b="1"/>
            </a:lvl5pPr>
            <a:lvl6pPr marL="1714432" indent="0">
              <a:buNone/>
              <a:defRPr sz="1200" b="1"/>
            </a:lvl6pPr>
            <a:lvl7pPr marL="2057318" indent="0">
              <a:buNone/>
              <a:defRPr sz="1200" b="1"/>
            </a:lvl7pPr>
            <a:lvl8pPr marL="2400204" indent="0">
              <a:buNone/>
              <a:defRPr sz="1200" b="1"/>
            </a:lvl8pPr>
            <a:lvl9pPr marL="274309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45027" y="1151336"/>
            <a:ext cx="4041775" cy="479822"/>
          </a:xfrm>
        </p:spPr>
        <p:txBody>
          <a:bodyPr anchor="b"/>
          <a:lstStyle>
            <a:lvl1pPr marL="0" indent="0">
              <a:buNone/>
              <a:defRPr sz="1800" b="1"/>
            </a:lvl1pPr>
            <a:lvl2pPr marL="342887" indent="0">
              <a:buNone/>
              <a:defRPr sz="1500" b="1"/>
            </a:lvl2pPr>
            <a:lvl3pPr marL="685773" indent="0">
              <a:buNone/>
              <a:defRPr sz="1350" b="1"/>
            </a:lvl3pPr>
            <a:lvl4pPr marL="1028659" indent="0">
              <a:buNone/>
              <a:defRPr sz="1200" b="1"/>
            </a:lvl4pPr>
            <a:lvl5pPr marL="1371545" indent="0">
              <a:buNone/>
              <a:defRPr sz="1200" b="1"/>
            </a:lvl5pPr>
            <a:lvl6pPr marL="1714432" indent="0">
              <a:buNone/>
              <a:defRPr sz="1200" b="1"/>
            </a:lvl6pPr>
            <a:lvl7pPr marL="2057318" indent="0">
              <a:buNone/>
              <a:defRPr sz="1200" b="1"/>
            </a:lvl7pPr>
            <a:lvl8pPr marL="2400204" indent="0">
              <a:buNone/>
              <a:defRPr sz="1200" b="1"/>
            </a:lvl8pPr>
            <a:lvl9pPr marL="274309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7"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10BA4E88-1F4A-429C-8DDC-00879BF373D2}" type="datetimeFigureOut">
              <a:rPr lang="en-US" smtClean="0"/>
              <a:pPr/>
              <a:t>10/3/2019</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7A977CCD-82BE-4CB8-A7D3-C8757B89C8F0}"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10BA4E88-1F4A-429C-8DDC-00879BF373D2}" type="datetimeFigureOut">
              <a:rPr lang="en-US" smtClean="0"/>
              <a:pPr/>
              <a:t>10/3/2019</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7A977CCD-82BE-4CB8-A7D3-C8757B89C8F0}"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BA4E88-1F4A-429C-8DDC-00879BF373D2}" type="datetimeFigureOut">
              <a:rPr lang="en-US" smtClean="0"/>
              <a:pPr/>
              <a:t>10/3/2019</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7A977CCD-82BE-4CB8-A7D3-C8757B89C8F0}"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9"/>
            <a:ext cx="3008314" cy="871538"/>
          </a:xfrm>
        </p:spPr>
        <p:txBody>
          <a:bodyPr anchor="b"/>
          <a:lstStyle>
            <a:lvl1pPr algn="l">
              <a:defRPr sz="1500" b="1"/>
            </a:lvl1pPr>
          </a:lstStyle>
          <a:p>
            <a:r>
              <a:rPr lang="en-US"/>
              <a:t>Click to edit Master title style</a:t>
            </a:r>
            <a:endParaRPr lang="en-IN"/>
          </a:p>
        </p:txBody>
      </p:sp>
      <p:sp>
        <p:nvSpPr>
          <p:cNvPr id="3" name="Content Placeholder 2"/>
          <p:cNvSpPr>
            <a:spLocks noGrp="1"/>
          </p:cNvSpPr>
          <p:nvPr>
            <p:ph idx="1"/>
          </p:nvPr>
        </p:nvSpPr>
        <p:spPr>
          <a:xfrm>
            <a:off x="3575050" y="204789"/>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457202" y="1076328"/>
            <a:ext cx="3008314" cy="3518297"/>
          </a:xfrm>
        </p:spPr>
        <p:txBody>
          <a:bodyPr/>
          <a:lstStyle>
            <a:lvl1pPr marL="0" indent="0">
              <a:buNone/>
              <a:defRPr sz="1050"/>
            </a:lvl1pPr>
            <a:lvl2pPr marL="342887" indent="0">
              <a:buNone/>
              <a:defRPr sz="900"/>
            </a:lvl2pPr>
            <a:lvl3pPr marL="685773" indent="0">
              <a:buNone/>
              <a:defRPr sz="750"/>
            </a:lvl3pPr>
            <a:lvl4pPr marL="1028659" indent="0">
              <a:buNone/>
              <a:defRPr sz="675"/>
            </a:lvl4pPr>
            <a:lvl5pPr marL="1371545" indent="0">
              <a:buNone/>
              <a:defRPr sz="675"/>
            </a:lvl5pPr>
            <a:lvl6pPr marL="1714432" indent="0">
              <a:buNone/>
              <a:defRPr sz="675"/>
            </a:lvl6pPr>
            <a:lvl7pPr marL="2057318" indent="0">
              <a:buNone/>
              <a:defRPr sz="675"/>
            </a:lvl7pPr>
            <a:lvl8pPr marL="2400204" indent="0">
              <a:buNone/>
              <a:defRPr sz="675"/>
            </a:lvl8pPr>
            <a:lvl9pPr marL="274309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10BA4E88-1F4A-429C-8DDC-00879BF373D2}" type="datetimeFigureOut">
              <a:rPr lang="en-US" smtClean="0"/>
              <a:pPr/>
              <a:t>10/3/2019</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A977CCD-82BE-4CB8-A7D3-C8757B89C8F0}"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endParaRPr lang="en-IN"/>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887" indent="0">
              <a:buNone/>
              <a:defRPr sz="2100"/>
            </a:lvl2pPr>
            <a:lvl3pPr marL="685773" indent="0">
              <a:buNone/>
              <a:defRPr sz="1800"/>
            </a:lvl3pPr>
            <a:lvl4pPr marL="1028659" indent="0">
              <a:buNone/>
              <a:defRPr sz="1500"/>
            </a:lvl4pPr>
            <a:lvl5pPr marL="1371545" indent="0">
              <a:buNone/>
              <a:defRPr sz="1500"/>
            </a:lvl5pPr>
            <a:lvl6pPr marL="1714432" indent="0">
              <a:buNone/>
              <a:defRPr sz="1500"/>
            </a:lvl6pPr>
            <a:lvl7pPr marL="2057318" indent="0">
              <a:buNone/>
              <a:defRPr sz="1500"/>
            </a:lvl7pPr>
            <a:lvl8pPr marL="2400204" indent="0">
              <a:buNone/>
              <a:defRPr sz="1500"/>
            </a:lvl8pPr>
            <a:lvl9pPr marL="2743090" indent="0">
              <a:buNone/>
              <a:defRPr sz="1500"/>
            </a:lvl9pPr>
          </a:lstStyle>
          <a:p>
            <a:endParaRPr lang="en-IN"/>
          </a:p>
        </p:txBody>
      </p:sp>
      <p:sp>
        <p:nvSpPr>
          <p:cNvPr id="4" name="Text Placeholder 3"/>
          <p:cNvSpPr>
            <a:spLocks noGrp="1"/>
          </p:cNvSpPr>
          <p:nvPr>
            <p:ph type="body" sz="half" idx="2"/>
          </p:nvPr>
        </p:nvSpPr>
        <p:spPr>
          <a:xfrm>
            <a:off x="1792288" y="4025504"/>
            <a:ext cx="5486400" cy="603646"/>
          </a:xfrm>
        </p:spPr>
        <p:txBody>
          <a:bodyPr/>
          <a:lstStyle>
            <a:lvl1pPr marL="0" indent="0">
              <a:buNone/>
              <a:defRPr sz="1050"/>
            </a:lvl1pPr>
            <a:lvl2pPr marL="342887" indent="0">
              <a:buNone/>
              <a:defRPr sz="900"/>
            </a:lvl2pPr>
            <a:lvl3pPr marL="685773" indent="0">
              <a:buNone/>
              <a:defRPr sz="750"/>
            </a:lvl3pPr>
            <a:lvl4pPr marL="1028659" indent="0">
              <a:buNone/>
              <a:defRPr sz="675"/>
            </a:lvl4pPr>
            <a:lvl5pPr marL="1371545" indent="0">
              <a:buNone/>
              <a:defRPr sz="675"/>
            </a:lvl5pPr>
            <a:lvl6pPr marL="1714432" indent="0">
              <a:buNone/>
              <a:defRPr sz="675"/>
            </a:lvl6pPr>
            <a:lvl7pPr marL="2057318" indent="0">
              <a:buNone/>
              <a:defRPr sz="675"/>
            </a:lvl7pPr>
            <a:lvl8pPr marL="2400204" indent="0">
              <a:buNone/>
              <a:defRPr sz="675"/>
            </a:lvl8pPr>
            <a:lvl9pPr marL="274309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10BA4E88-1F4A-429C-8DDC-00879BF373D2}" type="datetimeFigureOut">
              <a:rPr lang="en-US" smtClean="0"/>
              <a:pPr/>
              <a:t>10/3/2019</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A977CCD-82BE-4CB8-A7D3-C8757B89C8F0}"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10BA4E88-1F4A-429C-8DDC-00879BF373D2}" type="datetimeFigureOut">
              <a:rPr lang="en-US" smtClean="0"/>
              <a:pPr/>
              <a:t>10/3/2019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A977CCD-82BE-4CB8-A7D3-C8757B89C8F0}"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2"/>
            <a:ext cx="2057400" cy="4388644"/>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457200" y="205982"/>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10BA4E88-1F4A-429C-8DDC-00879BF373D2}" type="datetimeFigureOut">
              <a:rPr lang="en-US" smtClean="0"/>
              <a:pPr/>
              <a:t>10/3/2019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A977CCD-82BE-4CB8-A7D3-C8757B89C8F0}" type="slidenum">
              <a:rPr lang="en-IN" smtClean="0"/>
              <a:pPr/>
              <a:t>‹#›</a:t>
            </a:fld>
            <a:endParaRPr lang="en-I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Walkin">
    <p:bg bwMode="ltGray">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t="7598" b="7122"/>
          <a:stretch/>
        </p:blipFill>
        <p:spPr>
          <a:xfrm>
            <a:off x="0" y="-8621"/>
            <a:ext cx="9143998" cy="5189657"/>
          </a:xfrm>
          <a:prstGeom prst="rect">
            <a:avLst/>
          </a:prstGeom>
        </p:spPr>
      </p:pic>
      <p:sp>
        <p:nvSpPr>
          <p:cNvPr id="4" name="Rectangle 3"/>
          <p:cNvSpPr/>
          <p:nvPr userDrawn="1"/>
        </p:nvSpPr>
        <p:spPr bwMode="gray">
          <a:xfrm>
            <a:off x="0" y="2907957"/>
            <a:ext cx="9144000" cy="2017242"/>
          </a:xfrm>
          <a:prstGeom prst="rect">
            <a:avLst/>
          </a:prstGeom>
          <a:solidFill>
            <a:schemeClr val="accent2">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52120" tIns="80679" rIns="100848" bIns="80679" numCol="1" spcCol="0" rtlCol="0" fromWordArt="0" anchor="t" anchorCtr="0" forceAA="0" compatLnSpc="1">
            <a:prstTxWarp prst="textNoShape">
              <a:avLst/>
            </a:prstTxWarp>
            <a:noAutofit/>
          </a:bodyPr>
          <a:lstStyle/>
          <a:p>
            <a:pPr defTabSz="514215" fontAlgn="base">
              <a:lnSpc>
                <a:spcPct val="90000"/>
              </a:lnSpc>
              <a:spcBef>
                <a:spcPct val="0"/>
              </a:spcBef>
              <a:spcAft>
                <a:spcPct val="0"/>
              </a:spcAft>
            </a:pPr>
            <a:r>
              <a:rPr lang="en-US" sz="2978" dirty="0">
                <a:gradFill>
                  <a:gsLst>
                    <a:gs pos="0">
                      <a:srgbClr val="FFFFFF"/>
                    </a:gs>
                    <a:gs pos="100000">
                      <a:srgbClr val="FFFFFF"/>
                    </a:gs>
                  </a:gsLst>
                  <a:lin ang="5400000" scaled="0"/>
                </a:gradFill>
                <a:latin typeface="Segoe UI Light"/>
                <a:ea typeface="Segoe UI" pitchFamily="34" charset="0"/>
                <a:cs typeface="Segoe UI" pitchFamily="34" charset="0"/>
              </a:rPr>
              <a:t>Microsoft Dynamics AX </a:t>
            </a:r>
            <a:br>
              <a:rPr lang="en-US" sz="2978" dirty="0">
                <a:gradFill>
                  <a:gsLst>
                    <a:gs pos="0">
                      <a:srgbClr val="FFFFFF"/>
                    </a:gs>
                    <a:gs pos="100000">
                      <a:srgbClr val="FFFFFF"/>
                    </a:gs>
                  </a:gsLst>
                  <a:lin ang="5400000" scaled="0"/>
                </a:gradFill>
                <a:latin typeface="Segoe UI Light"/>
                <a:ea typeface="Segoe UI" pitchFamily="34" charset="0"/>
                <a:cs typeface="Segoe UI" pitchFamily="34" charset="0"/>
              </a:rPr>
            </a:br>
            <a:r>
              <a:rPr lang="en-US" sz="2978" dirty="0">
                <a:gradFill>
                  <a:gsLst>
                    <a:gs pos="0">
                      <a:srgbClr val="FFFFFF"/>
                    </a:gs>
                    <a:gs pos="100000">
                      <a:srgbClr val="FFFFFF"/>
                    </a:gs>
                  </a:gsLst>
                  <a:lin ang="5400000" scaled="0"/>
                </a:gradFill>
                <a:latin typeface="Segoe UI Light"/>
                <a:ea typeface="Segoe UI" pitchFamily="34" charset="0"/>
                <a:cs typeface="Segoe UI" pitchFamily="34" charset="0"/>
              </a:rPr>
              <a:t>Technical Conference</a:t>
            </a:r>
          </a:p>
        </p:txBody>
      </p:sp>
      <p:sp>
        <p:nvSpPr>
          <p:cNvPr id="6" name="TextBox 5"/>
          <p:cNvSpPr txBox="1"/>
          <p:nvPr userDrawn="1"/>
        </p:nvSpPr>
        <p:spPr bwMode="grayWhite">
          <a:xfrm>
            <a:off x="201933" y="4257629"/>
            <a:ext cx="4975103" cy="476481"/>
          </a:xfrm>
          <a:prstGeom prst="rect">
            <a:avLst/>
          </a:prstGeom>
          <a:noFill/>
        </p:spPr>
        <p:txBody>
          <a:bodyPr wrap="square" lIns="100848" tIns="80679" rIns="100848" bIns="80679" rtlCol="0">
            <a:spAutoFit/>
          </a:bodyPr>
          <a:lstStyle/>
          <a:p>
            <a:pPr>
              <a:lnSpc>
                <a:spcPct val="90000"/>
              </a:lnSpc>
              <a:spcAft>
                <a:spcPts val="330"/>
              </a:spcAft>
            </a:pPr>
            <a:r>
              <a:rPr lang="en-US" sz="993" dirty="0">
                <a:gradFill>
                  <a:gsLst>
                    <a:gs pos="2917">
                      <a:srgbClr val="FFFFFF"/>
                    </a:gs>
                    <a:gs pos="100000">
                      <a:srgbClr val="FFFFFF"/>
                    </a:gs>
                  </a:gsLst>
                  <a:lin ang="5400000" scaled="0"/>
                </a:gradFill>
              </a:rPr>
              <a:t>February 3–5, 2014</a:t>
            </a:r>
          </a:p>
          <a:p>
            <a:pPr>
              <a:lnSpc>
                <a:spcPct val="90000"/>
              </a:lnSpc>
              <a:spcAft>
                <a:spcPts val="330"/>
              </a:spcAft>
            </a:pPr>
            <a:r>
              <a:rPr lang="en-US" sz="993" dirty="0">
                <a:gradFill>
                  <a:gsLst>
                    <a:gs pos="2917">
                      <a:srgbClr val="FFFFFF"/>
                    </a:gs>
                    <a:gs pos="100000">
                      <a:srgbClr val="FFFFFF"/>
                    </a:gs>
                  </a:gsLst>
                  <a:lin ang="5400000" scaled="0"/>
                </a:gradFill>
              </a:rPr>
              <a:t>Bellevue, WA</a:t>
            </a:r>
          </a:p>
        </p:txBody>
      </p:sp>
      <p:pic>
        <p:nvPicPr>
          <p:cNvPr id="7"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blackWhite">
          <a:xfrm>
            <a:off x="7070761" y="4493714"/>
            <a:ext cx="1815035" cy="37836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233644" y="257770"/>
            <a:ext cx="1109836" cy="408304"/>
          </a:xfrm>
          <a:prstGeom prst="rect">
            <a:avLst/>
          </a:prstGeom>
        </p:spPr>
      </p:pic>
    </p:spTree>
    <p:extLst>
      <p:ext uri="{BB962C8B-B14F-4D97-AF65-F5344CB8AC3E}">
        <p14:creationId xmlns:p14="http://schemas.microsoft.com/office/powerpoint/2010/main" val="1380712220"/>
      </p:ext>
    </p:extLst>
  </p:cSld>
  <p:clrMapOvr>
    <a:masterClrMapping/>
  </p:clrMapOvr>
  <p:transition>
    <p:fade/>
  </p:transition>
  <p:extLst mod="1">
    <p:ext uri="{DCECCB84-F9BA-43D5-87BE-67443E8EF086}">
      <p15:sldGuideLst xmlns:p15="http://schemas.microsoft.com/office/powerpoint/2012/main">
        <p15:guide id="1" orient="horz" pos="227" userDrawn="1">
          <p15:clr>
            <a:srgbClr val="C35EA4"/>
          </p15:clr>
        </p15:guide>
        <p15:guide id="2" pos="288" userDrawn="1">
          <p15:clr>
            <a:srgbClr val="C35EA4"/>
          </p15:clr>
        </p15:guide>
        <p15:guide id="3" pos="7546" userDrawn="1">
          <p15:clr>
            <a:srgbClr val="C35EA4"/>
          </p15:clr>
        </p15:guide>
        <p15:guide id="4" orient="horz" pos="3078" userDrawn="1">
          <p15:clr>
            <a:srgbClr val="C35EA4"/>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print">
            <a:extLst>
              <a:ext uri="{28A0092B-C50C-407E-A947-70E740481C1C}">
                <a14:useLocalDpi xmlns:a14="http://schemas.microsoft.com/office/drawing/2010/main" val="0"/>
              </a:ext>
            </a:extLst>
          </a:blip>
          <a:srcRect t="7598" b="7122"/>
          <a:stretch/>
        </p:blipFill>
        <p:spPr>
          <a:xfrm>
            <a:off x="0" y="-8621"/>
            <a:ext cx="9143998" cy="5189657"/>
          </a:xfrm>
          <a:prstGeom prst="rect">
            <a:avLst/>
          </a:prstGeom>
        </p:spPr>
      </p:pic>
      <p:sp>
        <p:nvSpPr>
          <p:cNvPr id="3" name="Rectangle 2"/>
          <p:cNvSpPr/>
          <p:nvPr userDrawn="1"/>
        </p:nvSpPr>
        <p:spPr bwMode="ltGray">
          <a:xfrm>
            <a:off x="201929" y="1563131"/>
            <a:ext cx="6723186" cy="2689656"/>
          </a:xfrm>
          <a:prstGeom prst="rect">
            <a:avLst/>
          </a:prstGeom>
          <a:solidFill>
            <a:schemeClr val="accent2">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00848" tIns="80679" rIns="100848" bIns="80679" numCol="1" spcCol="0" rtlCol="0" fromWordArt="0" anchor="t" anchorCtr="0" forceAA="0" compatLnSpc="1">
            <a:prstTxWarp prst="textNoShape">
              <a:avLst/>
            </a:prstTxWarp>
            <a:noAutofit/>
          </a:bodyPr>
          <a:lstStyle/>
          <a:p>
            <a:pPr algn="ctr" defTabSz="514215" fontAlgn="base">
              <a:lnSpc>
                <a:spcPct val="90000"/>
              </a:lnSpc>
              <a:spcBef>
                <a:spcPct val="0"/>
              </a:spcBef>
              <a:spcAft>
                <a:spcPct val="0"/>
              </a:spcAft>
            </a:pPr>
            <a:endParaRPr lang="en-US" sz="1324"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a:xfrm>
            <a:off x="201978" y="1563140"/>
            <a:ext cx="6723139" cy="1344818"/>
          </a:xfrm>
          <a:noFill/>
        </p:spPr>
        <p:txBody>
          <a:bodyPr lIns="146304" tIns="91440" rIns="146304" bIns="91440" anchor="t" anchorCtr="0"/>
          <a:lstStyle>
            <a:lvl1pPr>
              <a:defRPr sz="3309" spc="-56" baseline="0">
                <a:gradFill>
                  <a:gsLst>
                    <a:gs pos="5833">
                      <a:srgbClr val="FFFFFF"/>
                    </a:gs>
                    <a:gs pos="18000">
                      <a:srgbClr val="FFFFFF"/>
                    </a:gs>
                  </a:gsLst>
                  <a:lin ang="5400000" scaled="0"/>
                </a:gradFill>
              </a:defRPr>
            </a:lvl1pPr>
          </a:lstStyle>
          <a:p>
            <a:r>
              <a:rPr lang="en-US" dirty="0"/>
              <a:t>Presentation title</a:t>
            </a:r>
          </a:p>
        </p:txBody>
      </p:sp>
      <p:sp>
        <p:nvSpPr>
          <p:cNvPr id="5" name="Text Placeholder 4"/>
          <p:cNvSpPr>
            <a:spLocks noGrp="1"/>
          </p:cNvSpPr>
          <p:nvPr>
            <p:ph type="body" sz="quarter" idx="12" hasCustomPrompt="1"/>
          </p:nvPr>
        </p:nvSpPr>
        <p:spPr>
          <a:xfrm>
            <a:off x="201976" y="2908932"/>
            <a:ext cx="6723140" cy="965685"/>
          </a:xfrm>
          <a:noFill/>
        </p:spPr>
        <p:txBody>
          <a:bodyPr lIns="182880" tIns="146304" rIns="182880" bIns="146304">
            <a:noAutofit/>
          </a:bodyPr>
          <a:lstStyle>
            <a:lvl1pPr marL="0" indent="0">
              <a:spcBef>
                <a:spcPts val="0"/>
              </a:spcBef>
              <a:buNone/>
              <a:defRPr sz="1765" spc="0" baseline="0">
                <a:gradFill>
                  <a:gsLst>
                    <a:gs pos="2917">
                      <a:srgbClr val="FFFFFF"/>
                    </a:gs>
                    <a:gs pos="30000">
                      <a:srgbClr val="FFFFFF"/>
                    </a:gs>
                  </a:gsLst>
                  <a:lin ang="5400000" scaled="0"/>
                </a:gradFill>
                <a:latin typeface="+mj-lt"/>
              </a:defRPr>
            </a:lvl1pPr>
          </a:lstStyle>
          <a:p>
            <a:pPr lvl="0"/>
            <a:r>
              <a:rPr lang="en-US" dirty="0"/>
              <a:t>Speaker Name</a:t>
            </a: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68031" y="3874617"/>
            <a:ext cx="1815035" cy="37836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233644" y="257770"/>
            <a:ext cx="1109836" cy="408304"/>
          </a:xfrm>
          <a:prstGeom prst="rect">
            <a:avLst/>
          </a:prstGeom>
        </p:spPr>
      </p:pic>
    </p:spTree>
    <p:extLst>
      <p:ext uri="{BB962C8B-B14F-4D97-AF65-F5344CB8AC3E}">
        <p14:creationId xmlns:p14="http://schemas.microsoft.com/office/powerpoint/2010/main" val="201479320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extLst mod="1">
    <p:ext uri="{DCECCB84-F9BA-43D5-87BE-67443E8EF086}">
      <p15:sldGuideLst xmlns:p15="http://schemas.microsoft.com/office/powerpoint/2012/main">
        <p15:guide id="1" pos="288" userDrawn="1">
          <p15:clr>
            <a:srgbClr val="C35EA4"/>
          </p15:clr>
        </p15:guide>
        <p15:guide id="2" pos="7546" userDrawn="1">
          <p15:clr>
            <a:srgbClr val="C35EA4"/>
          </p15:clr>
        </p15:guide>
        <p15:guide id="3" orient="horz" pos="227" userDrawn="1">
          <p15:clr>
            <a:srgbClr val="C35EA4"/>
          </p15:clr>
        </p15:guide>
        <p15:guide id="4" orient="horz" pos="3078" userDrawn="1">
          <p15:clr>
            <a:srgbClr val="C35EA4"/>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emo slide">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l="20653" r="10970"/>
          <a:stretch/>
        </p:blipFill>
        <p:spPr>
          <a:xfrm>
            <a:off x="2891206" y="2"/>
            <a:ext cx="6252796" cy="5143499"/>
          </a:xfrm>
          <a:prstGeom prst="rect">
            <a:avLst/>
          </a:prstGeom>
        </p:spPr>
      </p:pic>
      <p:sp>
        <p:nvSpPr>
          <p:cNvPr id="4" name="Rectangle 3"/>
          <p:cNvSpPr/>
          <p:nvPr userDrawn="1"/>
        </p:nvSpPr>
        <p:spPr bwMode="ltGray">
          <a:xfrm>
            <a:off x="2" y="0"/>
            <a:ext cx="2891204" cy="51435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0679" tIns="60509" rIns="80679" bIns="60509" numCol="1" spcCol="0" rtlCol="0" fromWordArt="0" anchor="t" anchorCtr="0" forceAA="0" compatLnSpc="1">
            <a:prstTxWarp prst="textNoShape">
              <a:avLst/>
            </a:prstTxWarp>
            <a:noAutofit/>
          </a:bodyPr>
          <a:lstStyle/>
          <a:p>
            <a:pPr algn="ctr" defTabSz="514215" fontAlgn="base">
              <a:lnSpc>
                <a:spcPct val="90000"/>
              </a:lnSpc>
              <a:spcBef>
                <a:spcPct val="0"/>
              </a:spcBef>
              <a:spcAft>
                <a:spcPct val="0"/>
              </a:spcAft>
            </a:pPr>
            <a:endParaRPr lang="en-US" sz="1324" dirty="0" err="1">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a:xfrm>
            <a:off x="203101" y="218303"/>
            <a:ext cx="2486177" cy="2023491"/>
          </a:xfrm>
          <a:noFill/>
        </p:spPr>
        <p:txBody>
          <a:bodyPr tIns="91440" bIns="91440" anchor="t" anchorCtr="0"/>
          <a:lstStyle>
            <a:lvl1pPr>
              <a:defRPr sz="3309" spc="-56" baseline="0">
                <a:gradFill>
                  <a:gsLst>
                    <a:gs pos="5833">
                      <a:srgbClr val="FFFFFF"/>
                    </a:gs>
                    <a:gs pos="18000">
                      <a:srgbClr val="FFFFFF"/>
                    </a:gs>
                  </a:gsLst>
                  <a:lin ang="5400000" scaled="0"/>
                </a:gradFill>
              </a:defRPr>
            </a:lvl1pPr>
          </a:lstStyle>
          <a:p>
            <a:r>
              <a:rPr lang="en-US" dirty="0"/>
              <a:t>Demo</a:t>
            </a:r>
          </a:p>
        </p:txBody>
      </p:sp>
      <p:sp>
        <p:nvSpPr>
          <p:cNvPr id="5" name="Text Placeholder 4"/>
          <p:cNvSpPr>
            <a:spLocks noGrp="1"/>
          </p:cNvSpPr>
          <p:nvPr>
            <p:ph type="body" sz="quarter" idx="12" hasCustomPrompt="1"/>
          </p:nvPr>
        </p:nvSpPr>
        <p:spPr>
          <a:xfrm>
            <a:off x="201932" y="2907956"/>
            <a:ext cx="2487346" cy="1345411"/>
          </a:xfrm>
          <a:noFill/>
        </p:spPr>
        <p:txBody>
          <a:bodyPr lIns="182880" tIns="146304" rIns="182880" bIns="146304">
            <a:noAutofit/>
          </a:bodyPr>
          <a:lstStyle>
            <a:lvl1pPr marL="0" indent="0">
              <a:spcBef>
                <a:spcPts val="0"/>
              </a:spcBef>
              <a:buNone/>
              <a:defRPr sz="1544" spc="0" baseline="0">
                <a:gradFill>
                  <a:gsLst>
                    <a:gs pos="0">
                      <a:schemeClr val="bg1"/>
                    </a:gs>
                    <a:gs pos="100000">
                      <a:schemeClr val="bg1"/>
                    </a:gs>
                  </a:gsLst>
                  <a:lin ang="5400000" scaled="0"/>
                </a:gradFill>
                <a:latin typeface="+mj-lt"/>
              </a:defRPr>
            </a:lvl1pPr>
          </a:lstStyle>
          <a:p>
            <a:pPr lvl="0"/>
            <a:r>
              <a:rPr lang="en-US" dirty="0"/>
              <a:t>Speaker Name</a:t>
            </a:r>
          </a:p>
        </p:txBody>
      </p:sp>
      <p:pic>
        <p:nvPicPr>
          <p:cNvPr id="8"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7070761" y="4493714"/>
            <a:ext cx="1815035" cy="3783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235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pos="288" userDrawn="1">
          <p15:clr>
            <a:srgbClr val="FBAE40"/>
          </p15:clr>
        </p15:guide>
        <p15:guide id="2" orient="horz" pos="3078"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Video slide">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a:extLst>
              <a:ext uri="{28A0092B-C50C-407E-A947-70E740481C1C}">
                <a14:useLocalDpi xmlns:a14="http://schemas.microsoft.com/office/drawing/2010/main" val="0"/>
              </a:ext>
            </a:extLst>
          </a:blip>
          <a:srcRect l="13095" r="6071"/>
          <a:stretch/>
        </p:blipFill>
        <p:spPr>
          <a:xfrm>
            <a:off x="2891206" y="-4339"/>
            <a:ext cx="6252796" cy="5156056"/>
          </a:xfrm>
          <a:prstGeom prst="rect">
            <a:avLst/>
          </a:prstGeom>
        </p:spPr>
      </p:pic>
      <p:sp>
        <p:nvSpPr>
          <p:cNvPr id="5" name="Rectangle 4"/>
          <p:cNvSpPr/>
          <p:nvPr userDrawn="1"/>
        </p:nvSpPr>
        <p:spPr bwMode="ltGray">
          <a:xfrm>
            <a:off x="2" y="0"/>
            <a:ext cx="2891204" cy="5143500"/>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0679" tIns="60509" rIns="80679" bIns="60509" numCol="1" spcCol="0" rtlCol="0" fromWordArt="0" anchor="t" anchorCtr="0" forceAA="0" compatLnSpc="1">
            <a:prstTxWarp prst="textNoShape">
              <a:avLst/>
            </a:prstTxWarp>
            <a:noAutofit/>
          </a:bodyPr>
          <a:lstStyle/>
          <a:p>
            <a:pPr algn="ctr" defTabSz="514215" fontAlgn="base">
              <a:lnSpc>
                <a:spcPct val="90000"/>
              </a:lnSpc>
              <a:spcBef>
                <a:spcPct val="0"/>
              </a:spcBef>
              <a:spcAft>
                <a:spcPct val="0"/>
              </a:spcAft>
            </a:pPr>
            <a:endParaRPr lang="en-US" sz="1324" dirty="0" err="1">
              <a:gradFill>
                <a:gsLst>
                  <a:gs pos="0">
                    <a:srgbClr val="FFFFFF"/>
                  </a:gs>
                  <a:gs pos="100000">
                    <a:srgbClr val="FFFFFF"/>
                  </a:gs>
                </a:gsLst>
                <a:lin ang="5400000" scaled="0"/>
              </a:gradFill>
              <a:ea typeface="Segoe UI" pitchFamily="34" charset="0"/>
              <a:cs typeface="Segoe UI" pitchFamily="34" charset="0"/>
            </a:endParaRPr>
          </a:p>
        </p:txBody>
      </p:sp>
      <p:sp>
        <p:nvSpPr>
          <p:cNvPr id="6" name="Title 1"/>
          <p:cNvSpPr>
            <a:spLocks noGrp="1"/>
          </p:cNvSpPr>
          <p:nvPr>
            <p:ph type="title" hasCustomPrompt="1"/>
          </p:nvPr>
        </p:nvSpPr>
        <p:spPr>
          <a:xfrm>
            <a:off x="203101" y="218303"/>
            <a:ext cx="2486177" cy="2023491"/>
          </a:xfrm>
          <a:noFill/>
        </p:spPr>
        <p:txBody>
          <a:bodyPr tIns="91440" bIns="91440" anchor="t" anchorCtr="0"/>
          <a:lstStyle>
            <a:lvl1pPr>
              <a:defRPr sz="3309" spc="-56" baseline="0">
                <a:gradFill>
                  <a:gsLst>
                    <a:gs pos="5833">
                      <a:srgbClr val="FFFFFF"/>
                    </a:gs>
                    <a:gs pos="18000">
                      <a:srgbClr val="FFFFFF"/>
                    </a:gs>
                  </a:gsLst>
                  <a:lin ang="5400000" scaled="0"/>
                </a:gradFill>
              </a:defRPr>
            </a:lvl1pPr>
          </a:lstStyle>
          <a:p>
            <a:r>
              <a:rPr lang="en-US" dirty="0"/>
              <a:t>Video</a:t>
            </a:r>
          </a:p>
        </p:txBody>
      </p:sp>
      <p:pic>
        <p:nvPicPr>
          <p:cNvPr id="8"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7070761" y="4493714"/>
            <a:ext cx="1815035" cy="3783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7618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pos="7543" userDrawn="1">
          <p15:clr>
            <a:srgbClr val="FBAE40"/>
          </p15:clr>
        </p15:guide>
        <p15:guide id="2" orient="horz" pos="3079"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01930" y="1563131"/>
            <a:ext cx="8740142" cy="1347163"/>
          </a:xfrm>
          <a:noFill/>
        </p:spPr>
        <p:txBody>
          <a:bodyPr tIns="91440" bIns="91440" anchor="t" anchorCtr="0"/>
          <a:lstStyle>
            <a:lvl1pPr>
              <a:defRPr sz="4853" spc="-56"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00317830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01930" y="1563131"/>
            <a:ext cx="8740142" cy="1347163"/>
          </a:xfrm>
          <a:noFill/>
        </p:spPr>
        <p:txBody>
          <a:bodyPr tIns="91440" bIns="91440" anchor="t" anchorCtr="0"/>
          <a:lstStyle>
            <a:lvl1pPr>
              <a:defRPr sz="4853" spc="-56"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301289117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01930" y="1563131"/>
            <a:ext cx="8740142" cy="1347163"/>
          </a:xfrm>
          <a:noFill/>
        </p:spPr>
        <p:txBody>
          <a:bodyPr tIns="91440" bIns="91440" anchor="t" anchorCtr="0"/>
          <a:lstStyle>
            <a:lvl1pPr>
              <a:defRPr sz="4853" spc="-56"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427265708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01930" y="891883"/>
            <a:ext cx="8740142" cy="1199752"/>
          </a:xfrm>
        </p:spPr>
        <p:txBody>
          <a:bodyPr/>
          <a:lstStyle>
            <a:lvl1pPr marL="0" indent="0">
              <a:buNone/>
              <a:defRPr>
                <a:gradFill>
                  <a:gsLst>
                    <a:gs pos="1250">
                      <a:schemeClr val="tx2"/>
                    </a:gs>
                    <a:gs pos="99000">
                      <a:schemeClr val="tx2"/>
                    </a:gs>
                  </a:gsLst>
                  <a:lin ang="5400000" scaled="0"/>
                </a:gradFill>
              </a:defRPr>
            </a:lvl1pPr>
            <a:lvl2pPr marL="0" indent="0">
              <a:buFontTx/>
              <a:buNone/>
              <a:defRPr sz="1103"/>
            </a:lvl2pPr>
            <a:lvl3pPr marL="126062" indent="0">
              <a:buNone/>
              <a:defRPr sz="1103"/>
            </a:lvl3pPr>
            <a:lvl4pPr marL="252124" indent="0">
              <a:buNone/>
              <a:defRPr sz="993"/>
            </a:lvl4pPr>
            <a:lvl5pPr marL="378186" indent="0">
              <a:buNone/>
              <a:defRPr sz="993"/>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50307563"/>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01930" y="891883"/>
            <a:ext cx="8740142" cy="1199752"/>
          </a:xfrm>
        </p:spPr>
        <p:txBody>
          <a:bodyPr/>
          <a:lstStyle>
            <a:lvl1pPr marL="0" indent="0">
              <a:buNone/>
              <a:defRPr>
                <a:gradFill>
                  <a:gsLst>
                    <a:gs pos="1250">
                      <a:schemeClr val="tx1"/>
                    </a:gs>
                    <a:gs pos="99000">
                      <a:schemeClr val="tx1"/>
                    </a:gs>
                  </a:gsLst>
                  <a:lin ang="5400000" scaled="0"/>
                </a:gradFill>
              </a:defRPr>
            </a:lvl1pPr>
            <a:lvl2pPr marL="0" indent="0">
              <a:buFontTx/>
              <a:buNone/>
              <a:defRPr sz="1103"/>
            </a:lvl2pPr>
            <a:lvl3pPr marL="126062" indent="0">
              <a:buNone/>
              <a:defRPr sz="1103"/>
            </a:lvl3pPr>
            <a:lvl4pPr marL="252124" indent="0">
              <a:buNone/>
              <a:defRPr sz="993"/>
            </a:lvl4pPr>
            <a:lvl5pPr marL="378186" indent="0">
              <a:buNone/>
              <a:defRPr sz="993"/>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15116017"/>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7" name="Content Placeholder 6"/>
          <p:cNvSpPr>
            <a:spLocks noGrp="1"/>
          </p:cNvSpPr>
          <p:nvPr>
            <p:ph sz="quarter" idx="10"/>
          </p:nvPr>
        </p:nvSpPr>
        <p:spPr>
          <a:xfrm>
            <a:off x="201930" y="893054"/>
            <a:ext cx="8740142" cy="13118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34182011"/>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01930" y="891885"/>
            <a:ext cx="8740142" cy="1311834"/>
          </a:xfrm>
        </p:spPr>
        <p:txBody>
          <a:bodyPr>
            <a:spAutoFit/>
          </a:bodyPr>
          <a:lstStyle>
            <a:lvl1pPr>
              <a:defRPr>
                <a:gradFill>
                  <a:gsLst>
                    <a:gs pos="1250">
                      <a:schemeClr val="tx2"/>
                    </a:gs>
                    <a:gs pos="99000">
                      <a:schemeClr val="tx2"/>
                    </a:gs>
                  </a:gsLst>
                  <a:lin ang="5400000" scaled="0"/>
                </a:gra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80209694"/>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wo Column 2-color Non-bullet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01933" y="891883"/>
            <a:ext cx="4033912" cy="1169166"/>
          </a:xfrm>
        </p:spPr>
        <p:txBody>
          <a:bodyPr wrap="square">
            <a:spAutoFit/>
          </a:bodyPr>
          <a:lstStyle>
            <a:lvl1pPr marL="0" indent="0">
              <a:spcBef>
                <a:spcPts val="675"/>
              </a:spcBef>
              <a:buClr>
                <a:schemeClr val="tx1"/>
              </a:buClr>
              <a:buFont typeface="Wingdings" pitchFamily="2" charset="2"/>
              <a:buNone/>
              <a:defRPr sz="1985">
                <a:gradFill>
                  <a:gsLst>
                    <a:gs pos="1250">
                      <a:schemeClr val="tx2"/>
                    </a:gs>
                    <a:gs pos="99000">
                      <a:schemeClr val="tx2"/>
                    </a:gs>
                  </a:gsLst>
                  <a:lin ang="5400000" scaled="0"/>
                </a:gradFill>
              </a:defRPr>
            </a:lvl1pPr>
            <a:lvl2pPr marL="0" indent="0">
              <a:buNone/>
              <a:defRPr sz="1103"/>
            </a:lvl2pPr>
            <a:lvl3pPr marL="127813" indent="0">
              <a:buNone/>
              <a:tabLst/>
              <a:defRPr sz="1103"/>
            </a:lvl3pPr>
            <a:lvl4pPr marL="253876" indent="0">
              <a:buNone/>
              <a:defRPr sz="993"/>
            </a:lvl4pPr>
            <a:lvl5pPr marL="378186" indent="0">
              <a:buNone/>
              <a:tabLst/>
              <a:defRPr sz="993"/>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4908162" y="891883"/>
            <a:ext cx="4033912" cy="1169166"/>
          </a:xfrm>
        </p:spPr>
        <p:txBody>
          <a:bodyPr wrap="square">
            <a:spAutoFit/>
          </a:bodyPr>
          <a:lstStyle>
            <a:lvl1pPr marL="0" indent="0">
              <a:spcBef>
                <a:spcPts val="675"/>
              </a:spcBef>
              <a:buClr>
                <a:schemeClr val="tx1"/>
              </a:buClr>
              <a:buFont typeface="Wingdings" pitchFamily="2" charset="2"/>
              <a:buNone/>
              <a:defRPr sz="1985">
                <a:gradFill>
                  <a:gsLst>
                    <a:gs pos="1250">
                      <a:schemeClr val="tx2"/>
                    </a:gs>
                    <a:gs pos="99000">
                      <a:schemeClr val="tx2"/>
                    </a:gs>
                  </a:gsLst>
                  <a:lin ang="5400000" scaled="0"/>
                </a:gradFill>
              </a:defRPr>
            </a:lvl1pPr>
            <a:lvl2pPr marL="0" indent="0">
              <a:buNone/>
              <a:defRPr sz="1103"/>
            </a:lvl2pPr>
            <a:lvl3pPr marL="127813" indent="0">
              <a:buNone/>
              <a:tabLst/>
              <a:defRPr sz="1103"/>
            </a:lvl3pPr>
            <a:lvl4pPr marL="253876" indent="0">
              <a:buNone/>
              <a:defRPr sz="993"/>
            </a:lvl4pPr>
            <a:lvl5pPr marL="378186" indent="0">
              <a:buNone/>
              <a:tabLst/>
              <a:defRPr sz="993"/>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04789033"/>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01933" y="891883"/>
            <a:ext cx="4033912" cy="1169166"/>
          </a:xfrm>
        </p:spPr>
        <p:txBody>
          <a:bodyPr wrap="square">
            <a:spAutoFit/>
          </a:bodyPr>
          <a:lstStyle>
            <a:lvl1pPr marL="0" indent="0">
              <a:spcBef>
                <a:spcPts val="675"/>
              </a:spcBef>
              <a:buClr>
                <a:schemeClr val="tx1"/>
              </a:buClr>
              <a:buFont typeface="Wingdings" pitchFamily="2" charset="2"/>
              <a:buNone/>
              <a:defRPr sz="1985"/>
            </a:lvl1pPr>
            <a:lvl2pPr marL="0" indent="0">
              <a:buNone/>
              <a:defRPr sz="1103"/>
            </a:lvl2pPr>
            <a:lvl3pPr marL="127813" indent="0">
              <a:buNone/>
              <a:tabLst/>
              <a:defRPr sz="1103"/>
            </a:lvl3pPr>
            <a:lvl4pPr marL="253876" indent="0">
              <a:buNone/>
              <a:defRPr sz="993"/>
            </a:lvl4pPr>
            <a:lvl5pPr marL="378186" indent="0">
              <a:buNone/>
              <a:tabLst/>
              <a:defRPr sz="993"/>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4908162" y="891883"/>
            <a:ext cx="4033912" cy="1169166"/>
          </a:xfrm>
        </p:spPr>
        <p:txBody>
          <a:bodyPr wrap="square">
            <a:spAutoFit/>
          </a:bodyPr>
          <a:lstStyle>
            <a:lvl1pPr marL="0" indent="0">
              <a:spcBef>
                <a:spcPts val="675"/>
              </a:spcBef>
              <a:buClr>
                <a:schemeClr val="tx1"/>
              </a:buClr>
              <a:buFont typeface="Wingdings" pitchFamily="2" charset="2"/>
              <a:buNone/>
              <a:defRPr sz="1985"/>
            </a:lvl1pPr>
            <a:lvl2pPr marL="0" indent="0">
              <a:buNone/>
              <a:defRPr sz="1103"/>
            </a:lvl2pPr>
            <a:lvl3pPr marL="127813" indent="0">
              <a:buNone/>
              <a:tabLst/>
              <a:defRPr sz="1103"/>
            </a:lvl3pPr>
            <a:lvl4pPr marL="253876" indent="0">
              <a:buNone/>
              <a:defRPr sz="993"/>
            </a:lvl4pPr>
            <a:lvl5pPr marL="378186" indent="0">
              <a:buNone/>
              <a:tabLst/>
              <a:defRPr sz="993"/>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59566793"/>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01933" y="891883"/>
            <a:ext cx="4033912" cy="1169166"/>
          </a:xfrm>
        </p:spPr>
        <p:txBody>
          <a:bodyPr wrap="square">
            <a:spAutoFit/>
          </a:bodyPr>
          <a:lstStyle>
            <a:lvl1pPr marL="158454" indent="-158454">
              <a:spcBef>
                <a:spcPts val="675"/>
              </a:spcBef>
              <a:buClr>
                <a:schemeClr val="tx1"/>
              </a:buClr>
              <a:buFont typeface="Arial" pitchFamily="34" charset="0"/>
              <a:buChar char="•"/>
              <a:defRPr sz="1985"/>
            </a:lvl1pPr>
            <a:lvl2pPr marL="292913" indent="-128596">
              <a:defRPr sz="1103"/>
            </a:lvl2pPr>
            <a:lvl3pPr marL="385789" indent="-92875">
              <a:tabLst/>
              <a:defRPr sz="1103"/>
            </a:lvl3pPr>
            <a:lvl4pPr marL="485807" indent="-100019">
              <a:defRPr sz="993"/>
            </a:lvl4pPr>
            <a:lvl5pPr marL="578682" indent="-92875">
              <a:tabLst/>
              <a:defRPr sz="993"/>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4908162" y="891883"/>
            <a:ext cx="4033912" cy="1169166"/>
          </a:xfrm>
        </p:spPr>
        <p:txBody>
          <a:bodyPr wrap="square">
            <a:spAutoFit/>
          </a:bodyPr>
          <a:lstStyle>
            <a:lvl1pPr marL="158454" indent="-158454">
              <a:spcBef>
                <a:spcPts val="675"/>
              </a:spcBef>
              <a:buClr>
                <a:schemeClr val="tx1"/>
              </a:buClr>
              <a:buFont typeface="Arial" pitchFamily="34" charset="0"/>
              <a:buChar char="•"/>
              <a:defRPr sz="1985"/>
            </a:lvl1pPr>
            <a:lvl2pPr marL="292913" indent="-128596">
              <a:defRPr sz="1103"/>
            </a:lvl2pPr>
            <a:lvl3pPr marL="385789" indent="-92875">
              <a:tabLst/>
              <a:defRPr sz="1103"/>
            </a:lvl3pPr>
            <a:lvl4pPr marL="485807" indent="-100019">
              <a:defRPr sz="993"/>
            </a:lvl4pPr>
            <a:lvl5pPr marL="578682" indent="-92875">
              <a:tabLst/>
              <a:defRPr sz="993"/>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70325501"/>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wo Column Bullet text 1st level col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01933" y="891882"/>
            <a:ext cx="4033912" cy="1281248"/>
          </a:xfrm>
        </p:spPr>
        <p:txBody>
          <a:bodyPr wrap="square">
            <a:spAutoFit/>
          </a:bodyPr>
          <a:lstStyle>
            <a:lvl1pPr marL="158454" indent="-158454">
              <a:spcBef>
                <a:spcPts val="675"/>
              </a:spcBef>
              <a:buClr>
                <a:schemeClr val="tx2"/>
              </a:buClr>
              <a:buFont typeface="Arial" pitchFamily="34" charset="0"/>
              <a:buChar char="•"/>
              <a:defRPr sz="1985">
                <a:gradFill>
                  <a:gsLst>
                    <a:gs pos="1250">
                      <a:schemeClr val="tx2"/>
                    </a:gs>
                    <a:gs pos="99000">
                      <a:schemeClr val="tx2"/>
                    </a:gs>
                  </a:gsLst>
                  <a:lin ang="5400000" scaled="0"/>
                </a:gradFill>
              </a:defRPr>
            </a:lvl1pPr>
            <a:lvl2pPr marL="292913" indent="-128596">
              <a:defRPr sz="1324"/>
            </a:lvl2pPr>
            <a:lvl3pPr marL="385789" indent="-92875">
              <a:tabLst/>
              <a:defRPr sz="1324"/>
            </a:lvl3pPr>
            <a:lvl4pPr marL="485807" indent="-100019">
              <a:defRPr/>
            </a:lvl4pPr>
            <a:lvl5pPr marL="578682" indent="-92875">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4908162" y="891882"/>
            <a:ext cx="4033912" cy="1281248"/>
          </a:xfrm>
        </p:spPr>
        <p:txBody>
          <a:bodyPr wrap="square">
            <a:spAutoFit/>
          </a:bodyPr>
          <a:lstStyle>
            <a:lvl1pPr marL="158454" indent="-158454">
              <a:spcBef>
                <a:spcPts val="675"/>
              </a:spcBef>
              <a:buClr>
                <a:schemeClr val="tx2"/>
              </a:buClr>
              <a:buFont typeface="Arial" pitchFamily="34" charset="0"/>
              <a:buChar char="•"/>
              <a:defRPr sz="1985">
                <a:gradFill>
                  <a:gsLst>
                    <a:gs pos="1250">
                      <a:schemeClr val="tx2"/>
                    </a:gs>
                    <a:gs pos="99000">
                      <a:schemeClr val="tx2"/>
                    </a:gs>
                  </a:gsLst>
                  <a:lin ang="5400000" scaled="0"/>
                </a:gradFill>
              </a:defRPr>
            </a:lvl1pPr>
            <a:lvl2pPr marL="292913" indent="-128596">
              <a:defRPr sz="1324"/>
            </a:lvl2pPr>
            <a:lvl3pPr marL="385789" indent="-92875">
              <a:tabLst/>
              <a:defRPr sz="1324"/>
            </a:lvl3pPr>
            <a:lvl4pPr marL="485807" indent="-100019">
              <a:defRPr/>
            </a:lvl4pPr>
            <a:lvl5pPr marL="578682" indent="-92875">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91208979"/>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08378342"/>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2967338"/>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2494708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288567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564346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891882"/>
            <a:ext cx="9144000" cy="4251618"/>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5719" tIns="25719" rIns="25719" bIns="25719" numCol="1" spcCol="0" rtlCol="0" fromWordArt="0" anchor="ctr" anchorCtr="0" forceAA="0" compatLnSpc="1">
            <a:prstTxWarp prst="textNoShape">
              <a:avLst/>
            </a:prstTxWarp>
            <a:noAutofit/>
          </a:bodyPr>
          <a:lstStyle/>
          <a:p>
            <a:pPr algn="ctr" defTabSz="514215" fontAlgn="base">
              <a:spcBef>
                <a:spcPct val="0"/>
              </a:spcBef>
              <a:spcAft>
                <a:spcPct val="0"/>
              </a:spcAft>
            </a:pPr>
            <a:endParaRPr lang="en-US" sz="993"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01933" y="894314"/>
            <a:ext cx="8740141" cy="1258358"/>
          </a:xfrm>
        </p:spPr>
        <p:txBody>
          <a:bodyPr/>
          <a:lstStyle>
            <a:lvl1pPr marL="0" indent="0">
              <a:buNone/>
              <a:defRPr sz="1820">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191108"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322384"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44919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579576"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96783331"/>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01930" y="891883"/>
            <a:ext cx="8740142" cy="1430520"/>
          </a:xfrm>
          <a:prstGeom prst="rect">
            <a:avLst/>
          </a:prstGeom>
        </p:spPr>
        <p:txBody>
          <a:bodyPr/>
          <a:lstStyle>
            <a:lvl1pPr marL="160205" indent="-160205">
              <a:buClr>
                <a:schemeClr val="tx1"/>
              </a:buClr>
              <a:buSzPct val="90000"/>
              <a:buFont typeface="Arial" pitchFamily="34" charset="0"/>
              <a:buChar char="•"/>
              <a:defRPr sz="1985">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315156" indent="-154951">
              <a:buClr>
                <a:schemeClr val="tx1"/>
              </a:buClr>
              <a:buSzPct val="90000"/>
              <a:buFont typeface="Arial" pitchFamily="34" charset="0"/>
              <a:buChar char="•"/>
              <a:defRPr sz="1765">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475359" indent="-160205">
              <a:buClr>
                <a:schemeClr val="tx1"/>
              </a:buClr>
              <a:buSzPct val="90000"/>
              <a:buFont typeface="Arial" pitchFamily="34" charset="0"/>
              <a:buChar char="•"/>
              <a:defRPr sz="1544">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601422" indent="-126062">
              <a:buClr>
                <a:schemeClr val="tx1"/>
              </a:buClr>
              <a:buSzPct val="90000"/>
              <a:buFont typeface="Arial" pitchFamily="34" charset="0"/>
              <a:buChar char="•"/>
              <a:defRPr sz="1324">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727484" indent="-126062">
              <a:buClr>
                <a:schemeClr val="tx1"/>
              </a:buClr>
              <a:buSzPct val="90000"/>
              <a:buFont typeface="Arial" pitchFamily="34" charset="0"/>
              <a:buChar char="•"/>
              <a:defRPr sz="1103">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4" y="4679159"/>
            <a:ext cx="9144001" cy="464344"/>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2040" spc="-29"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15222634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TWO color 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01930" y="1058821"/>
            <a:ext cx="8740142" cy="1274323"/>
          </a:xfrm>
        </p:spPr>
        <p:txBody>
          <a:bodyPr/>
          <a:lstStyle>
            <a:lvl1pPr marL="0" indent="0">
              <a:buNone/>
              <a:defRPr lang="en-US" sz="2206" b="1" kern="1200" spc="0" baseline="0" dirty="0" smtClean="0">
                <a:gradFill>
                  <a:gsLst>
                    <a:gs pos="1250">
                      <a:schemeClr val="accent2"/>
                    </a:gs>
                    <a:gs pos="100000">
                      <a:schemeClr val="accent2"/>
                    </a:gs>
                  </a:gsLst>
                  <a:lin ang="5400000" scaled="0"/>
                </a:gradFill>
                <a:latin typeface="+mj-lt"/>
                <a:ea typeface="+mn-ea"/>
                <a:cs typeface="+mn-cs"/>
              </a:defRPr>
            </a:lvl1pPr>
            <a:lvl2pPr marL="0" indent="0">
              <a:buFontTx/>
              <a:buNone/>
              <a:defRPr sz="1103"/>
            </a:lvl2pPr>
            <a:lvl3pPr marL="186449" indent="-92786">
              <a:buFont typeface="Arial" pitchFamily="34" charset="0"/>
              <a:buChar char="•"/>
              <a:tabLst>
                <a:tab pos="186449" algn="l"/>
              </a:tabLst>
              <a:defRPr/>
            </a:lvl3pPr>
            <a:lvl4pPr marL="286239" indent="-99789">
              <a:buFont typeface="Arial" pitchFamily="34" charset="0"/>
              <a:buChar char="•"/>
              <a:defRPr/>
            </a:lvl4pPr>
            <a:lvl5pPr marL="348387" indent="-62150">
              <a:buFont typeface="Arial"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p:cNvSpPr>
            <a:spLocks noGrp="1"/>
          </p:cNvSpPr>
          <p:nvPr>
            <p:ph type="ftr" sz="quarter" idx="11"/>
          </p:nvPr>
        </p:nvSpPr>
        <p:spPr>
          <a:xfrm>
            <a:off x="201931" y="4925200"/>
            <a:ext cx="2894705" cy="273168"/>
          </a:xfrm>
          <a:prstGeom prst="rect">
            <a:avLst/>
          </a:prstGeom>
        </p:spPr>
        <p:txBody>
          <a:bodyPr/>
          <a:lstStyle/>
          <a:p>
            <a:r>
              <a:rPr lang="en-US">
                <a:solidFill>
                  <a:srgbClr val="505050"/>
                </a:solidFill>
              </a:rPr>
              <a:t>Microsoft Confidential</a:t>
            </a:r>
            <a:endParaRPr lang="en-US" dirty="0">
              <a:solidFill>
                <a:srgbClr val="505050"/>
              </a:solidFill>
            </a:endParaRPr>
          </a:p>
        </p:txBody>
      </p:sp>
      <p:sp>
        <p:nvSpPr>
          <p:cNvPr id="4" name="Slide Number Placeholder 3"/>
          <p:cNvSpPr>
            <a:spLocks noGrp="1"/>
          </p:cNvSpPr>
          <p:nvPr>
            <p:ph type="sldNum" sz="quarter" idx="12"/>
          </p:nvPr>
        </p:nvSpPr>
        <p:spPr>
          <a:xfrm>
            <a:off x="6808395" y="4923514"/>
            <a:ext cx="2133678" cy="273168"/>
          </a:xfrm>
          <a:prstGeom prst="rect">
            <a:avLst/>
          </a:prstGeom>
        </p:spPr>
        <p:txBody>
          <a:bodyPr/>
          <a:lstStyle/>
          <a:p>
            <a:fld id="{25B1B22E-D3C8-4129-8E85-2E5037E3E69B}" type="slidenum">
              <a:rPr lang="en-US" smtClean="0">
                <a:solidFill>
                  <a:srgbClr val="505050"/>
                </a:solidFill>
              </a:rPr>
              <a:pPr/>
              <a:t>‹#›</a:t>
            </a:fld>
            <a:endParaRPr lang="en-US" dirty="0">
              <a:solidFill>
                <a:srgbClr val="505050"/>
              </a:solidFill>
            </a:endParaRPr>
          </a:p>
        </p:txBody>
      </p:sp>
    </p:spTree>
    <p:extLst>
      <p:ext uri="{BB962C8B-B14F-4D97-AF65-F5344CB8AC3E}">
        <p14:creationId xmlns:p14="http://schemas.microsoft.com/office/powerpoint/2010/main" val="3432380365"/>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TWO 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a:t>Click to edit Master title style</a:t>
            </a:r>
            <a:endParaRPr lang="en-US" dirty="0"/>
          </a:p>
        </p:txBody>
      </p:sp>
      <p:sp>
        <p:nvSpPr>
          <p:cNvPr id="3" name="Footer Placeholder 2"/>
          <p:cNvSpPr>
            <a:spLocks noGrp="1"/>
          </p:cNvSpPr>
          <p:nvPr>
            <p:ph type="ftr" sz="quarter" idx="10"/>
          </p:nvPr>
        </p:nvSpPr>
        <p:spPr>
          <a:xfrm>
            <a:off x="201931" y="4925200"/>
            <a:ext cx="2894705" cy="273168"/>
          </a:xfrm>
          <a:prstGeom prst="rect">
            <a:avLst/>
          </a:prstGeom>
        </p:spPr>
        <p:txBody>
          <a:bodyPr/>
          <a:lstStyle/>
          <a:p>
            <a:r>
              <a:rPr lang="en-US">
                <a:solidFill>
                  <a:srgbClr val="505050"/>
                </a:solidFill>
              </a:rPr>
              <a:t>Microsoft Confidential</a:t>
            </a:r>
            <a:endParaRPr lang="en-US" dirty="0">
              <a:solidFill>
                <a:srgbClr val="505050"/>
              </a:solidFill>
            </a:endParaRPr>
          </a:p>
        </p:txBody>
      </p:sp>
      <p:sp>
        <p:nvSpPr>
          <p:cNvPr id="4" name="Slide Number Placeholder 3"/>
          <p:cNvSpPr>
            <a:spLocks noGrp="1"/>
          </p:cNvSpPr>
          <p:nvPr>
            <p:ph type="sldNum" sz="quarter" idx="11"/>
          </p:nvPr>
        </p:nvSpPr>
        <p:spPr>
          <a:xfrm>
            <a:off x="6808395" y="4923514"/>
            <a:ext cx="2133678" cy="273168"/>
          </a:xfrm>
          <a:prstGeom prst="rect">
            <a:avLst/>
          </a:prstGeom>
        </p:spPr>
        <p:txBody>
          <a:bodyPr/>
          <a:lstStyle/>
          <a:p>
            <a:fld id="{25B1B22E-D3C8-4129-8E85-2E5037E3E69B}" type="slidenum">
              <a:rPr lang="en-US" smtClean="0">
                <a:solidFill>
                  <a:srgbClr val="505050"/>
                </a:solidFill>
              </a:rPr>
              <a:pPr/>
              <a:t>‹#›</a:t>
            </a:fld>
            <a:endParaRPr lang="en-US" dirty="0">
              <a:solidFill>
                <a:srgbClr val="505050"/>
              </a:solidFill>
            </a:endParaRPr>
          </a:p>
        </p:txBody>
      </p:sp>
      <p:sp>
        <p:nvSpPr>
          <p:cNvPr id="6" name="Text Placeholder 5"/>
          <p:cNvSpPr>
            <a:spLocks noGrp="1"/>
          </p:cNvSpPr>
          <p:nvPr>
            <p:ph type="body" sz="quarter" idx="12"/>
          </p:nvPr>
        </p:nvSpPr>
        <p:spPr>
          <a:xfrm>
            <a:off x="201930" y="1058822"/>
            <a:ext cx="8740142" cy="1143518"/>
          </a:xfrm>
        </p:spPr>
        <p:txBody>
          <a:bodyPr/>
          <a:lstStyle>
            <a:lvl1pPr>
              <a:spcBef>
                <a:spcPts val="662"/>
              </a:spcBef>
              <a:defRPr b="1">
                <a:gradFill>
                  <a:gsLst>
                    <a:gs pos="1250">
                      <a:schemeClr val="accent2"/>
                    </a:gs>
                    <a:gs pos="100000">
                      <a:schemeClr val="accent2"/>
                    </a:gs>
                  </a:gsLst>
                  <a:lin ang="5400000" scaled="0"/>
                </a:gradFill>
              </a:defRPr>
            </a:lvl1pPr>
            <a:lvl2pPr>
              <a:defRPr sz="1103"/>
            </a:lvl2pPr>
            <a:lvl3pPr>
              <a:defRPr sz="993"/>
            </a:lvl3pPr>
            <a:lvl4pPr>
              <a:defRPr sz="882"/>
            </a:lvl4pPr>
            <a:lvl5pPr>
              <a:defRPr sz="882"/>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60862878"/>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gi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dirty="0"/>
              <a:t>Click to edit Master title style</a:t>
            </a:r>
            <a:endParaRPr lang="en-IN" dirty="0"/>
          </a:p>
        </p:txBody>
      </p:sp>
      <p:sp>
        <p:nvSpPr>
          <p:cNvPr id="3" name="Text Placeholder 2"/>
          <p:cNvSpPr>
            <a:spLocks noGrp="1"/>
          </p:cNvSpPr>
          <p:nvPr>
            <p:ph type="body" idx="1"/>
          </p:nvPr>
        </p:nvSpPr>
        <p:spPr>
          <a:xfrm>
            <a:off x="457200" y="1200152"/>
            <a:ext cx="8229600" cy="339447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Date Placeholder 3"/>
          <p:cNvSpPr>
            <a:spLocks noGrp="1"/>
          </p:cNvSpPr>
          <p:nvPr>
            <p:ph type="dt" sz="half" idx="2"/>
          </p:nvPr>
        </p:nvSpPr>
        <p:spPr>
          <a:xfrm>
            <a:off x="457200" y="4767265"/>
            <a:ext cx="21336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10BA4E88-1F4A-429C-8DDC-00879BF373D2}" type="datetimeFigureOut">
              <a:rPr lang="en-US" smtClean="0"/>
              <a:pPr/>
              <a:t>10/3/2019</a:t>
            </a:fld>
            <a:endParaRPr lang="en-IN"/>
          </a:p>
        </p:txBody>
      </p:sp>
      <p:sp>
        <p:nvSpPr>
          <p:cNvPr id="5" name="Footer Placeholder 4"/>
          <p:cNvSpPr>
            <a:spLocks noGrp="1"/>
          </p:cNvSpPr>
          <p:nvPr>
            <p:ph type="ftr" sz="quarter" idx="3"/>
          </p:nvPr>
        </p:nvSpPr>
        <p:spPr>
          <a:xfrm>
            <a:off x="3124200" y="4767265"/>
            <a:ext cx="28956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4767265"/>
            <a:ext cx="21336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7A977CCD-82BE-4CB8-A7D3-C8757B89C8F0}" type="slidenum">
              <a:rPr lang="en-IN" smtClean="0"/>
              <a:pPr/>
              <a:t>‹#›</a:t>
            </a:fld>
            <a:endParaRPr lang="en-IN"/>
          </a:p>
        </p:txBody>
      </p:sp>
      <p:sp>
        <p:nvSpPr>
          <p:cNvPr id="8" name="Rectangle 7"/>
          <p:cNvSpPr/>
          <p:nvPr/>
        </p:nvSpPr>
        <p:spPr>
          <a:xfrm>
            <a:off x="0" y="4948038"/>
            <a:ext cx="9144000" cy="2160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900" b="1" dirty="0"/>
              <a:t>www.cetastech.com</a:t>
            </a:r>
          </a:p>
        </p:txBody>
      </p:sp>
      <p:sp>
        <p:nvSpPr>
          <p:cNvPr id="10" name="Rectangle 9"/>
          <p:cNvSpPr/>
          <p:nvPr/>
        </p:nvSpPr>
        <p:spPr>
          <a:xfrm>
            <a:off x="0" y="535767"/>
            <a:ext cx="9144000" cy="53579"/>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a:p>
        </p:txBody>
      </p:sp>
      <p:pic>
        <p:nvPicPr>
          <p:cNvPr id="13" name="Picture 12" descr="CetasLogo150x53pix.gif">
            <a:extLst>
              <a:ext uri="{FF2B5EF4-FFF2-40B4-BE49-F238E27FC236}">
                <a16:creationId xmlns:a16="http://schemas.microsoft.com/office/drawing/2014/main" id="{D34E97BA-4F45-4C78-B055-A16872F9A0F7}"/>
              </a:ext>
            </a:extLst>
          </p:cNvPr>
          <p:cNvPicPr>
            <a:picLocks noChangeAspect="1"/>
          </p:cNvPicPr>
          <p:nvPr userDrawn="1"/>
        </p:nvPicPr>
        <p:blipFill>
          <a:blip r:embed="rId13" cstate="email">
            <a:extLst>
              <a:ext uri="{28A0092B-C50C-407E-A947-70E740481C1C}">
                <a14:useLocalDpi xmlns:a14="http://schemas.microsoft.com/office/drawing/2010/main"/>
              </a:ext>
            </a:extLst>
          </a:blip>
          <a:stretch>
            <a:fillRect/>
          </a:stretch>
        </p:blipFill>
        <p:spPr>
          <a:xfrm>
            <a:off x="8100392" y="51470"/>
            <a:ext cx="944366" cy="360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685773" rtl="0" eaLnBrk="1" latinLnBrk="0" hangingPunct="1">
        <a:spcBef>
          <a:spcPct val="0"/>
        </a:spcBef>
        <a:buNone/>
        <a:defRPr sz="3300" kern="1200">
          <a:solidFill>
            <a:schemeClr val="tx1"/>
          </a:solidFill>
          <a:latin typeface="+mj-lt"/>
          <a:ea typeface="+mj-ea"/>
          <a:cs typeface="+mj-cs"/>
        </a:defRPr>
      </a:lvl1pPr>
    </p:titleStyle>
    <p:bodyStyle>
      <a:lvl1pPr marL="257165" indent="-257165" algn="l" defTabSz="685773"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190" indent="-214304" algn="l" defTabSz="685773"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16" indent="-171443" algn="l" defTabSz="685773"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02" indent="-171443" algn="l" defTabSz="685773"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2988" indent="-171443" algn="l" defTabSz="685773"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874" indent="-171443" algn="l" defTabSz="68577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61" indent="-171443" algn="l" defTabSz="68577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47" indent="-171443" algn="l" defTabSz="68577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33" indent="-171443" algn="l" defTabSz="68577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73" rtl="0" eaLnBrk="1" latinLnBrk="0" hangingPunct="1">
        <a:defRPr sz="1350" kern="1200">
          <a:solidFill>
            <a:schemeClr val="tx1"/>
          </a:solidFill>
          <a:latin typeface="+mn-lt"/>
          <a:ea typeface="+mn-ea"/>
          <a:cs typeface="+mn-cs"/>
        </a:defRPr>
      </a:lvl1pPr>
      <a:lvl2pPr marL="342887" algn="l" defTabSz="685773" rtl="0" eaLnBrk="1" latinLnBrk="0" hangingPunct="1">
        <a:defRPr sz="1350" kern="1200">
          <a:solidFill>
            <a:schemeClr val="tx1"/>
          </a:solidFill>
          <a:latin typeface="+mn-lt"/>
          <a:ea typeface="+mn-ea"/>
          <a:cs typeface="+mn-cs"/>
        </a:defRPr>
      </a:lvl2pPr>
      <a:lvl3pPr marL="685773" algn="l" defTabSz="685773" rtl="0" eaLnBrk="1" latinLnBrk="0" hangingPunct="1">
        <a:defRPr sz="1350" kern="1200">
          <a:solidFill>
            <a:schemeClr val="tx1"/>
          </a:solidFill>
          <a:latin typeface="+mn-lt"/>
          <a:ea typeface="+mn-ea"/>
          <a:cs typeface="+mn-cs"/>
        </a:defRPr>
      </a:lvl3pPr>
      <a:lvl4pPr marL="1028659" algn="l" defTabSz="685773" rtl="0" eaLnBrk="1" latinLnBrk="0" hangingPunct="1">
        <a:defRPr sz="1350" kern="1200">
          <a:solidFill>
            <a:schemeClr val="tx1"/>
          </a:solidFill>
          <a:latin typeface="+mn-lt"/>
          <a:ea typeface="+mn-ea"/>
          <a:cs typeface="+mn-cs"/>
        </a:defRPr>
      </a:lvl4pPr>
      <a:lvl5pPr marL="1371545" algn="l" defTabSz="685773" rtl="0" eaLnBrk="1" latinLnBrk="0" hangingPunct="1">
        <a:defRPr sz="1350" kern="1200">
          <a:solidFill>
            <a:schemeClr val="tx1"/>
          </a:solidFill>
          <a:latin typeface="+mn-lt"/>
          <a:ea typeface="+mn-ea"/>
          <a:cs typeface="+mn-cs"/>
        </a:defRPr>
      </a:lvl5pPr>
      <a:lvl6pPr marL="1714432" algn="l" defTabSz="685773" rtl="0" eaLnBrk="1" latinLnBrk="0" hangingPunct="1">
        <a:defRPr sz="1350" kern="1200">
          <a:solidFill>
            <a:schemeClr val="tx1"/>
          </a:solidFill>
          <a:latin typeface="+mn-lt"/>
          <a:ea typeface="+mn-ea"/>
          <a:cs typeface="+mn-cs"/>
        </a:defRPr>
      </a:lvl6pPr>
      <a:lvl7pPr marL="2057318" algn="l" defTabSz="685773" rtl="0" eaLnBrk="1" latinLnBrk="0" hangingPunct="1">
        <a:defRPr sz="1350" kern="1200">
          <a:solidFill>
            <a:schemeClr val="tx1"/>
          </a:solidFill>
          <a:latin typeface="+mn-lt"/>
          <a:ea typeface="+mn-ea"/>
          <a:cs typeface="+mn-cs"/>
        </a:defRPr>
      </a:lvl7pPr>
      <a:lvl8pPr marL="2400204" algn="l" defTabSz="685773" rtl="0" eaLnBrk="1" latinLnBrk="0" hangingPunct="1">
        <a:defRPr sz="1350" kern="1200">
          <a:solidFill>
            <a:schemeClr val="tx1"/>
          </a:solidFill>
          <a:latin typeface="+mn-lt"/>
          <a:ea typeface="+mn-ea"/>
          <a:cs typeface="+mn-cs"/>
        </a:defRPr>
      </a:lvl8pPr>
      <a:lvl9pPr marL="2743090" algn="l" defTabSz="685773"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1696" y="218330"/>
            <a:ext cx="8741880" cy="674749"/>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01931" y="891885"/>
            <a:ext cx="8740140" cy="1311834"/>
          </a:xfrm>
          <a:prstGeom prst="rect">
            <a:avLst/>
          </a:prstGeom>
        </p:spPr>
        <p:txBody>
          <a:bodyPr vert="horz" wrap="square" lIns="146304" tIns="91440" rIns="146304" bIns="9144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58683545"/>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81" r:id="rId15"/>
    <p:sldLayoutId id="2147483682" r:id="rId16"/>
    <p:sldLayoutId id="2147483683" r:id="rId17"/>
    <p:sldLayoutId id="2147483684" r:id="rId18"/>
    <p:sldLayoutId id="2147483685" r:id="rId19"/>
    <p:sldLayoutId id="2147483686" r:id="rId20"/>
    <p:sldLayoutId id="2147483687" r:id="rId21"/>
    <p:sldLayoutId id="2147483688" r:id="rId22"/>
    <p:sldLayoutId id="2147483689" r:id="rId23"/>
    <p:sldLayoutId id="2147483690" r:id="rId24"/>
  </p:sldLayoutIdLst>
  <p:transition>
    <p:fade/>
  </p:transition>
  <p:txStyles>
    <p:titleStyle>
      <a:lvl1pPr algn="l" defTabSz="514364" rtl="0" eaLnBrk="1" latinLnBrk="0" hangingPunct="1">
        <a:lnSpc>
          <a:spcPct val="90000"/>
        </a:lnSpc>
        <a:spcBef>
          <a:spcPct val="0"/>
        </a:spcBef>
        <a:buNone/>
        <a:defRPr lang="en-US" sz="2978" b="0" kern="1200" cap="none" spc="-56"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189093" marR="0" indent="-189093" algn="l" defTabSz="514364" rtl="0" eaLnBrk="1" fontAlgn="auto" latinLnBrk="0" hangingPunct="1">
        <a:lnSpc>
          <a:spcPct val="90000"/>
        </a:lnSpc>
        <a:spcBef>
          <a:spcPct val="20000"/>
        </a:spcBef>
        <a:spcAft>
          <a:spcPts val="0"/>
        </a:spcAft>
        <a:buClrTx/>
        <a:buSzPct val="90000"/>
        <a:buFont typeface="Arial" pitchFamily="34" charset="0"/>
        <a:buChar char="•"/>
        <a:tabLst/>
        <a:defRPr sz="2206" kern="1200" spc="0" baseline="0">
          <a:gradFill>
            <a:gsLst>
              <a:gs pos="1250">
                <a:schemeClr val="tx1"/>
              </a:gs>
              <a:gs pos="100000">
                <a:schemeClr val="tx1"/>
              </a:gs>
            </a:gsLst>
            <a:lin ang="5400000" scaled="0"/>
          </a:gradFill>
          <a:latin typeface="+mj-lt"/>
          <a:ea typeface="+mn-ea"/>
          <a:cs typeface="+mn-cs"/>
        </a:defRPr>
      </a:lvl1pPr>
      <a:lvl2pPr marL="322159" marR="0" indent="-133066" algn="l" defTabSz="514364" rtl="0" eaLnBrk="1" fontAlgn="auto" latinLnBrk="0" hangingPunct="1">
        <a:lnSpc>
          <a:spcPct val="90000"/>
        </a:lnSpc>
        <a:spcBef>
          <a:spcPct val="20000"/>
        </a:spcBef>
        <a:spcAft>
          <a:spcPts val="0"/>
        </a:spcAft>
        <a:buClrTx/>
        <a:buSzPct val="90000"/>
        <a:buFont typeface="Arial" pitchFamily="34" charset="0"/>
        <a:buChar char="•"/>
        <a:tabLst/>
        <a:defRPr sz="1324" kern="1200" spc="0" baseline="0">
          <a:gradFill>
            <a:gsLst>
              <a:gs pos="1250">
                <a:schemeClr val="tx1"/>
              </a:gs>
              <a:gs pos="100000">
                <a:schemeClr val="tx1"/>
              </a:gs>
            </a:gsLst>
            <a:lin ang="5400000" scaled="0"/>
          </a:gradFill>
          <a:latin typeface="+mn-lt"/>
          <a:ea typeface="+mn-ea"/>
          <a:cs typeface="+mn-cs"/>
        </a:defRPr>
      </a:lvl2pPr>
      <a:lvl3pPr marL="441218" marR="0" indent="-126062" algn="l" defTabSz="514364" rtl="0" eaLnBrk="1" fontAlgn="auto" latinLnBrk="0" hangingPunct="1">
        <a:lnSpc>
          <a:spcPct val="90000"/>
        </a:lnSpc>
        <a:spcBef>
          <a:spcPct val="20000"/>
        </a:spcBef>
        <a:spcAft>
          <a:spcPts val="0"/>
        </a:spcAft>
        <a:buClrTx/>
        <a:buSzPct val="90000"/>
        <a:buFont typeface="Arial" pitchFamily="34" charset="0"/>
        <a:buChar char="•"/>
        <a:tabLst/>
        <a:defRPr sz="1324" kern="1200" spc="0" baseline="0">
          <a:gradFill>
            <a:gsLst>
              <a:gs pos="1250">
                <a:schemeClr val="tx1"/>
              </a:gs>
              <a:gs pos="100000">
                <a:schemeClr val="tx1"/>
              </a:gs>
            </a:gsLst>
            <a:lin ang="5400000" scaled="0"/>
          </a:gradFill>
          <a:latin typeface="+mn-lt"/>
          <a:ea typeface="+mn-ea"/>
          <a:cs typeface="+mn-cs"/>
        </a:defRPr>
      </a:lvl3pPr>
      <a:lvl4pPr marL="567280" marR="0" indent="-126062" algn="l" defTabSz="514364" rtl="0" eaLnBrk="1" fontAlgn="auto" latinLnBrk="0" hangingPunct="1">
        <a:lnSpc>
          <a:spcPct val="90000"/>
        </a:lnSpc>
        <a:spcBef>
          <a:spcPct val="20000"/>
        </a:spcBef>
        <a:spcAft>
          <a:spcPts val="0"/>
        </a:spcAft>
        <a:buClrTx/>
        <a:buSzPct val="90000"/>
        <a:buFont typeface="Arial" pitchFamily="34" charset="0"/>
        <a:buChar char="•"/>
        <a:tabLst/>
        <a:defRPr sz="1103" kern="1200" spc="0" baseline="0">
          <a:gradFill>
            <a:gsLst>
              <a:gs pos="1250">
                <a:schemeClr val="tx1"/>
              </a:gs>
              <a:gs pos="100000">
                <a:schemeClr val="tx1"/>
              </a:gs>
            </a:gsLst>
            <a:lin ang="5400000" scaled="0"/>
          </a:gradFill>
          <a:latin typeface="+mn-lt"/>
          <a:ea typeface="+mn-ea"/>
          <a:cs typeface="+mn-cs"/>
        </a:defRPr>
      </a:lvl4pPr>
      <a:lvl5pPr marL="693342" marR="0" indent="-126062" algn="l" defTabSz="514364" rtl="0" eaLnBrk="1" fontAlgn="auto" latinLnBrk="0" hangingPunct="1">
        <a:lnSpc>
          <a:spcPct val="90000"/>
        </a:lnSpc>
        <a:spcBef>
          <a:spcPct val="20000"/>
        </a:spcBef>
        <a:spcAft>
          <a:spcPts val="0"/>
        </a:spcAft>
        <a:buClrTx/>
        <a:buSzPct val="90000"/>
        <a:buFont typeface="Arial" pitchFamily="34" charset="0"/>
        <a:buChar char="•"/>
        <a:tabLst/>
        <a:defRPr sz="1103" kern="1200" spc="0" baseline="0">
          <a:gradFill>
            <a:gsLst>
              <a:gs pos="1250">
                <a:schemeClr val="tx1"/>
              </a:gs>
              <a:gs pos="100000">
                <a:schemeClr val="tx1"/>
              </a:gs>
            </a:gsLst>
            <a:lin ang="5400000" scaled="0"/>
          </a:gradFill>
          <a:latin typeface="+mn-lt"/>
          <a:ea typeface="+mn-ea"/>
          <a:cs typeface="+mn-cs"/>
        </a:defRPr>
      </a:lvl5pPr>
      <a:lvl6pPr marL="1414499" indent="-128591" algn="l" defTabSz="514364" rtl="0" eaLnBrk="1" latinLnBrk="0" hangingPunct="1">
        <a:spcBef>
          <a:spcPct val="20000"/>
        </a:spcBef>
        <a:buFont typeface="Arial" pitchFamily="34" charset="0"/>
        <a:buChar char="•"/>
        <a:defRPr sz="1103" kern="1200">
          <a:solidFill>
            <a:schemeClr val="tx1"/>
          </a:solidFill>
          <a:latin typeface="+mn-lt"/>
          <a:ea typeface="+mn-ea"/>
          <a:cs typeface="+mn-cs"/>
        </a:defRPr>
      </a:lvl6pPr>
      <a:lvl7pPr marL="1671681" indent="-128591" algn="l" defTabSz="514364" rtl="0" eaLnBrk="1" latinLnBrk="0" hangingPunct="1">
        <a:spcBef>
          <a:spcPct val="20000"/>
        </a:spcBef>
        <a:buFont typeface="Arial" pitchFamily="34" charset="0"/>
        <a:buChar char="•"/>
        <a:defRPr sz="1103" kern="1200">
          <a:solidFill>
            <a:schemeClr val="tx1"/>
          </a:solidFill>
          <a:latin typeface="+mn-lt"/>
          <a:ea typeface="+mn-ea"/>
          <a:cs typeface="+mn-cs"/>
        </a:defRPr>
      </a:lvl7pPr>
      <a:lvl8pPr marL="1928863" indent="-128591" algn="l" defTabSz="514364" rtl="0" eaLnBrk="1" latinLnBrk="0" hangingPunct="1">
        <a:spcBef>
          <a:spcPct val="20000"/>
        </a:spcBef>
        <a:buFont typeface="Arial" pitchFamily="34" charset="0"/>
        <a:buChar char="•"/>
        <a:defRPr sz="1103" kern="1200">
          <a:solidFill>
            <a:schemeClr val="tx1"/>
          </a:solidFill>
          <a:latin typeface="+mn-lt"/>
          <a:ea typeface="+mn-ea"/>
          <a:cs typeface="+mn-cs"/>
        </a:defRPr>
      </a:lvl8pPr>
      <a:lvl9pPr marL="2186045" indent="-128591" algn="l" defTabSz="514364" rtl="0" eaLnBrk="1" latinLnBrk="0" hangingPunct="1">
        <a:spcBef>
          <a:spcPct val="20000"/>
        </a:spcBef>
        <a:buFont typeface="Arial" pitchFamily="34" charset="0"/>
        <a:buChar char="•"/>
        <a:defRPr sz="1103" kern="1200">
          <a:solidFill>
            <a:schemeClr val="tx1"/>
          </a:solidFill>
          <a:latin typeface="+mn-lt"/>
          <a:ea typeface="+mn-ea"/>
          <a:cs typeface="+mn-cs"/>
        </a:defRPr>
      </a:lvl9pPr>
    </p:bodyStyle>
    <p:otherStyle>
      <a:defPPr>
        <a:defRPr lang="en-US"/>
      </a:defPPr>
      <a:lvl1pPr marL="0" algn="l" defTabSz="514364" rtl="0" eaLnBrk="1" latinLnBrk="0" hangingPunct="1">
        <a:defRPr sz="993" kern="1200">
          <a:solidFill>
            <a:schemeClr val="tx1"/>
          </a:solidFill>
          <a:latin typeface="+mn-lt"/>
          <a:ea typeface="+mn-ea"/>
          <a:cs typeface="+mn-cs"/>
        </a:defRPr>
      </a:lvl1pPr>
      <a:lvl2pPr marL="257182" algn="l" defTabSz="514364" rtl="0" eaLnBrk="1" latinLnBrk="0" hangingPunct="1">
        <a:defRPr sz="993" kern="1200">
          <a:solidFill>
            <a:schemeClr val="tx1"/>
          </a:solidFill>
          <a:latin typeface="+mn-lt"/>
          <a:ea typeface="+mn-ea"/>
          <a:cs typeface="+mn-cs"/>
        </a:defRPr>
      </a:lvl2pPr>
      <a:lvl3pPr marL="514364" algn="l" defTabSz="514364" rtl="0" eaLnBrk="1" latinLnBrk="0" hangingPunct="1">
        <a:defRPr sz="993" kern="1200">
          <a:solidFill>
            <a:schemeClr val="tx1"/>
          </a:solidFill>
          <a:latin typeface="+mn-lt"/>
          <a:ea typeface="+mn-ea"/>
          <a:cs typeface="+mn-cs"/>
        </a:defRPr>
      </a:lvl3pPr>
      <a:lvl4pPr marL="771545" algn="l" defTabSz="514364" rtl="0" eaLnBrk="1" latinLnBrk="0" hangingPunct="1">
        <a:defRPr sz="993" kern="1200">
          <a:solidFill>
            <a:schemeClr val="tx1"/>
          </a:solidFill>
          <a:latin typeface="+mn-lt"/>
          <a:ea typeface="+mn-ea"/>
          <a:cs typeface="+mn-cs"/>
        </a:defRPr>
      </a:lvl4pPr>
      <a:lvl5pPr marL="1028726" algn="l" defTabSz="514364" rtl="0" eaLnBrk="1" latinLnBrk="0" hangingPunct="1">
        <a:defRPr sz="993" kern="1200">
          <a:solidFill>
            <a:schemeClr val="tx1"/>
          </a:solidFill>
          <a:latin typeface="+mn-lt"/>
          <a:ea typeface="+mn-ea"/>
          <a:cs typeface="+mn-cs"/>
        </a:defRPr>
      </a:lvl5pPr>
      <a:lvl6pPr marL="1285909" algn="l" defTabSz="514364" rtl="0" eaLnBrk="1" latinLnBrk="0" hangingPunct="1">
        <a:defRPr sz="993" kern="1200">
          <a:solidFill>
            <a:schemeClr val="tx1"/>
          </a:solidFill>
          <a:latin typeface="+mn-lt"/>
          <a:ea typeface="+mn-ea"/>
          <a:cs typeface="+mn-cs"/>
        </a:defRPr>
      </a:lvl6pPr>
      <a:lvl7pPr marL="1543091" algn="l" defTabSz="514364" rtl="0" eaLnBrk="1" latinLnBrk="0" hangingPunct="1">
        <a:defRPr sz="993" kern="1200">
          <a:solidFill>
            <a:schemeClr val="tx1"/>
          </a:solidFill>
          <a:latin typeface="+mn-lt"/>
          <a:ea typeface="+mn-ea"/>
          <a:cs typeface="+mn-cs"/>
        </a:defRPr>
      </a:lvl7pPr>
      <a:lvl8pPr marL="1800272" algn="l" defTabSz="514364" rtl="0" eaLnBrk="1" latinLnBrk="0" hangingPunct="1">
        <a:defRPr sz="993" kern="1200">
          <a:solidFill>
            <a:schemeClr val="tx1"/>
          </a:solidFill>
          <a:latin typeface="+mn-lt"/>
          <a:ea typeface="+mn-ea"/>
          <a:cs typeface="+mn-cs"/>
        </a:defRPr>
      </a:lvl8pPr>
      <a:lvl9pPr marL="2057454" algn="l" defTabSz="514364" rtl="0" eaLnBrk="1" latinLnBrk="0" hangingPunct="1">
        <a:defRPr sz="993"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40" userDrawn="1">
          <p15:clr>
            <a:srgbClr val="5ACBF0"/>
          </p15:clr>
        </p15:guide>
        <p15:guide id="2" pos="173" userDrawn="1">
          <p15:clr>
            <a:srgbClr val="5ACBF0"/>
          </p15:clr>
        </p15:guide>
        <p15:guide id="3" orient="horz" pos="572" userDrawn="1">
          <p15:clr>
            <a:srgbClr val="A4A3A4"/>
          </p15:clr>
        </p15:guide>
        <p15:guide id="4" orient="horz" pos="1004" userDrawn="1">
          <p15:clr>
            <a:srgbClr val="A4A3A4"/>
          </p15:clr>
        </p15:guide>
        <p15:guide id="5" orient="horz" pos="1436" userDrawn="1">
          <p15:clr>
            <a:srgbClr val="A4A3A4"/>
          </p15:clr>
        </p15:guide>
        <p15:guide id="6" orient="horz" pos="1868" userDrawn="1">
          <p15:clr>
            <a:srgbClr val="A4A3A4"/>
          </p15:clr>
        </p15:guide>
        <p15:guide id="7" orient="horz" pos="2300" userDrawn="1">
          <p15:clr>
            <a:srgbClr val="A4A3A4"/>
          </p15:clr>
        </p15:guide>
        <p15:guide id="8" orient="horz" pos="2732" userDrawn="1">
          <p15:clr>
            <a:srgbClr val="A4A3A4"/>
          </p15:clr>
        </p15:guide>
        <p15:guide id="9" orient="horz" pos="3164" userDrawn="1">
          <p15:clr>
            <a:srgbClr val="5ACBF0"/>
          </p15:clr>
        </p15:guide>
        <p15:guide id="10" pos="749" userDrawn="1">
          <p15:clr>
            <a:srgbClr val="A4A3A4"/>
          </p15:clr>
        </p15:guide>
        <p15:guide id="11" pos="1325" userDrawn="1">
          <p15:clr>
            <a:srgbClr val="A4A3A4"/>
          </p15:clr>
        </p15:guide>
        <p15:guide id="12" pos="1901" userDrawn="1">
          <p15:clr>
            <a:srgbClr val="A4A3A4"/>
          </p15:clr>
        </p15:guide>
        <p15:guide id="13" pos="2477" userDrawn="1">
          <p15:clr>
            <a:srgbClr val="A4A3A4"/>
          </p15:clr>
        </p15:guide>
        <p15:guide id="14" pos="3053" userDrawn="1">
          <p15:clr>
            <a:srgbClr val="A4A3A4"/>
          </p15:clr>
        </p15:guide>
        <p15:guide id="15" pos="3629" userDrawn="1">
          <p15:clr>
            <a:srgbClr val="A4A3A4"/>
          </p15:clr>
        </p15:guide>
        <p15:guide id="16" pos="4205" userDrawn="1">
          <p15:clr>
            <a:srgbClr val="A4A3A4"/>
          </p15:clr>
        </p15:guide>
        <p15:guide id="17" pos="4781" userDrawn="1">
          <p15:clr>
            <a:srgbClr val="A4A3A4"/>
          </p15:clr>
        </p15:guide>
        <p15:guide id="18" pos="5357" userDrawn="1">
          <p15:clr>
            <a:srgbClr val="A4A3A4"/>
          </p15:clr>
        </p15:guide>
        <p15:guide id="19" pos="5933" userDrawn="1">
          <p15:clr>
            <a:srgbClr val="A4A3A4"/>
          </p15:clr>
        </p15:guide>
        <p15:guide id="20" pos="6509" userDrawn="1">
          <p15:clr>
            <a:srgbClr val="A4A3A4"/>
          </p15:clr>
        </p15:guide>
        <p15:guide id="21" pos="7085" userDrawn="1">
          <p15:clr>
            <a:srgbClr val="A4A3A4"/>
          </p15:clr>
        </p15:guide>
        <p15:guide id="22" pos="7661" userDrawn="1">
          <p15:clr>
            <a:srgbClr val="5ACBF0"/>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8.jpg"/></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1.pn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1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s>
</file>

<file path=ppt/slides/_rels/slide1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2.png"/></Relationships>
</file>

<file path=ppt/slides/_rels/slide1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44.png"/><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45.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hyperlink" Target="mailto:sales@cetastech.com" TargetMode="External"/><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hyperlink" Target="mailto:Murali@cetastech.com"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hyperlink" Target="http://www.cetastech.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8">
            <a:extLst>
              <a:ext uri="{FF2B5EF4-FFF2-40B4-BE49-F238E27FC236}">
                <a16:creationId xmlns:a16="http://schemas.microsoft.com/office/drawing/2014/main" id="{B558F58E-93BA-44A3-BCDA-585AFF2E4F3F}"/>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11" name="Straight Arrow Connector 10">
            <a:extLst>
              <a:ext uri="{FF2B5EF4-FFF2-40B4-BE49-F238E27FC236}">
                <a16:creationId xmlns:a16="http://schemas.microsoft.com/office/drawing/2014/main" id="{BCD0BBC1-A7D4-445D-98AC-95A6A45D8EBB}"/>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1737360"/>
            <a:ext cx="370332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32E95697-3F7A-4239-8A3D-04BB167A5446}"/>
              </a:ext>
            </a:extLst>
          </p:cNvPr>
          <p:cNvSpPr>
            <a:spLocks noGrp="1"/>
          </p:cNvSpPr>
          <p:nvPr>
            <p:ph type="title"/>
          </p:nvPr>
        </p:nvSpPr>
        <p:spPr>
          <a:xfrm>
            <a:off x="76400" y="2440710"/>
            <a:ext cx="4582415" cy="1643203"/>
          </a:xfrm>
        </p:spPr>
        <p:txBody>
          <a:bodyPr vert="horz" lIns="91440" tIns="45720" rIns="91440" bIns="45720" rtlCol="0" anchor="t">
            <a:noAutofit/>
          </a:bodyPr>
          <a:lstStyle/>
          <a:p>
            <a:pPr defTabSz="914400">
              <a:lnSpc>
                <a:spcPct val="90000"/>
              </a:lnSpc>
            </a:pPr>
            <a:r>
              <a:rPr lang="en-US" sz="3200" dirty="0">
                <a:solidFill>
                  <a:schemeClr val="tx1">
                    <a:lumMod val="75000"/>
                    <a:lumOff val="25000"/>
                  </a:schemeClr>
                </a:solidFill>
                <a:latin typeface="Segoe UI" panose="020B0502040204020203" pitchFamily="34" charset="0"/>
                <a:cs typeface="Segoe UI" panose="020B0502040204020203" pitchFamily="34" charset="0"/>
              </a:rPr>
              <a:t>Add-on Solution for Microsoft Dynamics365 Business Central </a:t>
            </a:r>
            <a:br>
              <a:rPr lang="en-US" sz="3200" dirty="0">
                <a:solidFill>
                  <a:schemeClr val="tx1">
                    <a:lumMod val="75000"/>
                    <a:lumOff val="25000"/>
                  </a:schemeClr>
                </a:solidFill>
                <a:latin typeface="Segoe UI" panose="020B0502040204020203" pitchFamily="34" charset="0"/>
                <a:cs typeface="Segoe UI" panose="020B0502040204020203" pitchFamily="34" charset="0"/>
              </a:rPr>
            </a:br>
            <a:endParaRPr lang="en-US" sz="3200" dirty="0">
              <a:solidFill>
                <a:schemeClr val="tx1">
                  <a:lumMod val="75000"/>
                  <a:lumOff val="25000"/>
                </a:schemeClr>
              </a:solidFill>
              <a:latin typeface="Segoe UI" panose="020B0502040204020203" pitchFamily="34" charset="0"/>
              <a:cs typeface="Segoe UI" panose="020B0502040204020203" pitchFamily="34" charset="0"/>
            </a:endParaRPr>
          </a:p>
        </p:txBody>
      </p:sp>
      <p:pic>
        <p:nvPicPr>
          <p:cNvPr id="13" name="Picture 12">
            <a:extLst>
              <a:ext uri="{FF2B5EF4-FFF2-40B4-BE49-F238E27FC236}">
                <a16:creationId xmlns:a16="http://schemas.microsoft.com/office/drawing/2014/main" id="{2A8BA043-23A9-4CC5-94B1-14EFCB3D6C5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9497" r="21837"/>
          <a:stretch/>
        </p:blipFill>
        <p:spPr>
          <a:xfrm>
            <a:off x="4434843" y="7"/>
            <a:ext cx="4709158" cy="5143493"/>
          </a:xfrm>
          <a:custGeom>
            <a:avLst/>
            <a:gdLst>
              <a:gd name="connsiteX0" fmla="*/ 45571 w 6278877"/>
              <a:gd name="connsiteY0" fmla="*/ 0 h 6858000"/>
              <a:gd name="connsiteX1" fmla="*/ 6278877 w 6278877"/>
              <a:gd name="connsiteY1" fmla="*/ 0 h 6858000"/>
              <a:gd name="connsiteX2" fmla="*/ 6278877 w 6278877"/>
              <a:gd name="connsiteY2" fmla="*/ 6858000 h 6858000"/>
              <a:gd name="connsiteX3" fmla="*/ 3292307 w 6278877"/>
              <a:gd name="connsiteY3" fmla="*/ 6858000 h 6858000"/>
              <a:gd name="connsiteX4" fmla="*/ 3181525 w 6278877"/>
              <a:gd name="connsiteY4" fmla="*/ 6786980 h 6858000"/>
              <a:gd name="connsiteX5" fmla="*/ 0 w 6278877"/>
              <a:gd name="connsiteY5" fmla="*/ 803252 h 6858000"/>
              <a:gd name="connsiteX6" fmla="*/ 37255 w 6278877"/>
              <a:gd name="connsiteY6" fmla="*/ 654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8877" h="6858000">
                <a:moveTo>
                  <a:pt x="45571" y="0"/>
                </a:moveTo>
                <a:lnTo>
                  <a:pt x="6278877" y="0"/>
                </a:lnTo>
                <a:lnTo>
                  <a:pt x="6278877" y="6858000"/>
                </a:lnTo>
                <a:lnTo>
                  <a:pt x="3292307" y="6858000"/>
                </a:lnTo>
                <a:lnTo>
                  <a:pt x="3181525" y="6786980"/>
                </a:lnTo>
                <a:cubicBezTo>
                  <a:pt x="1262020" y="5490189"/>
                  <a:pt x="0" y="3294101"/>
                  <a:pt x="0" y="803252"/>
                </a:cubicBezTo>
                <a:cubicBezTo>
                  <a:pt x="0" y="554167"/>
                  <a:pt x="12619" y="308030"/>
                  <a:pt x="37255" y="65445"/>
                </a:cubicBezTo>
                <a:close/>
              </a:path>
            </a:pathLst>
          </a:custGeom>
        </p:spPr>
      </p:pic>
      <p:pic>
        <p:nvPicPr>
          <p:cNvPr id="9" name="Content Placeholder 4">
            <a:extLst>
              <a:ext uri="{FF2B5EF4-FFF2-40B4-BE49-F238E27FC236}">
                <a16:creationId xmlns:a16="http://schemas.microsoft.com/office/drawing/2014/main" id="{865B798E-A508-45FB-9A84-1B349CB73DC8}"/>
              </a:ext>
            </a:extLst>
          </p:cNvPr>
          <p:cNvPicPr>
            <a:picLocks noChangeAspect="1"/>
          </p:cNvPicPr>
          <p:nvPr/>
        </p:nvPicPr>
        <p:blipFill rotWithShape="1">
          <a:blip r:embed="rId4">
            <a:extLst>
              <a:ext uri="{28A0092B-C50C-407E-A947-70E740481C1C}">
                <a14:useLocalDpi xmlns:a14="http://schemas.microsoft.com/office/drawing/2010/main" val="0"/>
              </a:ext>
            </a:extLst>
          </a:blip>
          <a:srcRect l="30059" r="14707" b="-1"/>
          <a:stretch/>
        </p:blipFill>
        <p:spPr>
          <a:xfrm>
            <a:off x="4409136" y="10"/>
            <a:ext cx="4734863" cy="51434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12" name="Title 1">
            <a:extLst>
              <a:ext uri="{FF2B5EF4-FFF2-40B4-BE49-F238E27FC236}">
                <a16:creationId xmlns:a16="http://schemas.microsoft.com/office/drawing/2014/main" id="{1B65AB50-508D-4EB5-A212-99E676A816BB}"/>
              </a:ext>
            </a:extLst>
          </p:cNvPr>
          <p:cNvSpPr txBox="1">
            <a:spLocks/>
          </p:cNvSpPr>
          <p:nvPr/>
        </p:nvSpPr>
        <p:spPr>
          <a:xfrm>
            <a:off x="-21704" y="1221603"/>
            <a:ext cx="4680519" cy="1332240"/>
          </a:xfrm>
          <a:prstGeom prst="rect">
            <a:avLst/>
          </a:prstGeom>
        </p:spPr>
        <p:txBody>
          <a:bodyPr vert="horz" lIns="91440" tIns="45720" rIns="91440" bIns="45720" rtlCol="0" anchor="t">
            <a:normAutofit/>
          </a:bodyPr>
          <a:lstStyle>
            <a:lvl1pPr algn="ctr" defTabSz="685773" rtl="0" eaLnBrk="1" latinLnBrk="0" hangingPunct="1">
              <a:spcBef>
                <a:spcPct val="0"/>
              </a:spcBef>
              <a:buNone/>
              <a:defRPr sz="33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i="0" u="none" strike="noStrike" kern="1200" cap="none" spc="0" normalizeH="0" baseline="0" noProof="0" dirty="0">
                <a:ln>
                  <a:noFill/>
                </a:ln>
                <a:solidFill>
                  <a:srgbClr val="F79646">
                    <a:lumMod val="50000"/>
                  </a:srgbClr>
                </a:solidFill>
                <a:effectLst/>
                <a:uLnTx/>
                <a:uFillTx/>
                <a:latin typeface="Segoe UI" panose="020B0502040204020203" pitchFamily="34" charset="0"/>
                <a:cs typeface="Segoe UI" panose="020B0502040204020203" pitchFamily="34" charset="0"/>
              </a:rPr>
              <a:t>CETAS </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i="0" u="none" strike="noStrike" kern="1200" cap="none" spc="0" normalizeH="0" baseline="0" noProof="0" dirty="0">
                <a:ln>
                  <a:noFill/>
                </a:ln>
                <a:solidFill>
                  <a:srgbClr val="F79646">
                    <a:lumMod val="50000"/>
                  </a:srgbClr>
                </a:solidFill>
                <a:effectLst/>
                <a:uLnTx/>
                <a:uFillTx/>
                <a:latin typeface="Segoe UI" panose="020B0502040204020203" pitchFamily="34" charset="0"/>
                <a:cs typeface="Segoe UI" panose="020B0502040204020203" pitchFamily="34" charset="0"/>
              </a:rPr>
              <a:t>VMP365</a:t>
            </a:r>
          </a:p>
        </p:txBody>
      </p:sp>
      <p:pic>
        <p:nvPicPr>
          <p:cNvPr id="19" name="Picture 45" descr="Digital-Marketing.jpg">
            <a:extLst>
              <a:ext uri="{FF2B5EF4-FFF2-40B4-BE49-F238E27FC236}">
                <a16:creationId xmlns:a16="http://schemas.microsoft.com/office/drawing/2014/main" id="{8574C504-77A5-47F8-8536-B3CF70EF8F0A}"/>
              </a:ext>
            </a:extLst>
          </p:cNvPr>
          <p:cNvPicPr>
            <a:picLocks noChangeAspect="1"/>
          </p:cNvPicPr>
          <p:nvPr/>
        </p:nvPicPr>
        <p:blipFill rotWithShape="1">
          <a:blip r:embed="rId5">
            <a:extLst>
              <a:ext uri="{28A0092B-C50C-407E-A947-70E740481C1C}">
                <a14:useLocalDpi xmlns:a14="http://schemas.microsoft.com/office/drawing/2010/main" val="0"/>
              </a:ext>
            </a:extLst>
          </a:blip>
          <a:srcRect l="27499" r="36599"/>
          <a:stretch/>
        </p:blipFill>
        <p:spPr bwMode="auto">
          <a:xfrm>
            <a:off x="4392488" y="-20538"/>
            <a:ext cx="4788024" cy="5164038"/>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A58708D0-0E59-4902-80CB-CF11782A82F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1520" y="48865"/>
            <a:ext cx="3047619" cy="1015873"/>
          </a:xfrm>
          <a:prstGeom prst="rect">
            <a:avLst/>
          </a:prstGeom>
        </p:spPr>
      </p:pic>
    </p:spTree>
    <p:extLst>
      <p:ext uri="{BB962C8B-B14F-4D97-AF65-F5344CB8AC3E}">
        <p14:creationId xmlns:p14="http://schemas.microsoft.com/office/powerpoint/2010/main" val="1375840426"/>
      </p:ext>
    </p:extLst>
  </p:cSld>
  <p:clrMapOvr>
    <a:masterClrMapping/>
  </p:clrMapOvr>
  <mc:AlternateContent xmlns:mc="http://schemas.openxmlformats.org/markup-compatibility/2006" xmlns:p14="http://schemas.microsoft.com/office/powerpoint/2010/main">
    <mc:Choice Requires="p14">
      <p:transition spd="slow" p14:dur="2000" advTm="16168"/>
    </mc:Choice>
    <mc:Fallback xmlns="">
      <p:transition spd="slow" advTm="16168"/>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4178BC95-3970-474A-AD48-30766E659C89}"/>
              </a:ext>
            </a:extLst>
          </p:cNvPr>
          <p:cNvPicPr>
            <a:picLocks noChangeAspect="1"/>
          </p:cNvPicPr>
          <p:nvPr/>
        </p:nvPicPr>
        <p:blipFill>
          <a:blip r:embed="rId3"/>
          <a:stretch>
            <a:fillRect/>
          </a:stretch>
        </p:blipFill>
        <p:spPr>
          <a:xfrm>
            <a:off x="-36511" y="576065"/>
            <a:ext cx="9217024" cy="4371949"/>
          </a:xfrm>
          <a:prstGeom prst="rect">
            <a:avLst/>
          </a:prstGeom>
        </p:spPr>
      </p:pic>
      <p:sp>
        <p:nvSpPr>
          <p:cNvPr id="23" name="Title 1">
            <a:extLst>
              <a:ext uri="{FF2B5EF4-FFF2-40B4-BE49-F238E27FC236}">
                <a16:creationId xmlns:a16="http://schemas.microsoft.com/office/drawing/2014/main" id="{690F514E-BBAF-4F01-B67D-AE390856A4DF}"/>
              </a:ext>
            </a:extLst>
          </p:cNvPr>
          <p:cNvSpPr>
            <a:spLocks noGrp="1"/>
          </p:cNvSpPr>
          <p:nvPr>
            <p:ph type="title"/>
          </p:nvPr>
        </p:nvSpPr>
        <p:spPr>
          <a:xfrm>
            <a:off x="0" y="1"/>
            <a:ext cx="8686800" cy="555526"/>
          </a:xfrm>
        </p:spPr>
        <p:txBody>
          <a:bodyPr>
            <a:normAutofit fontScale="90000"/>
          </a:bodyPr>
          <a:lstStyle/>
          <a:p>
            <a:r>
              <a:rPr lang="en-IN" dirty="0">
                <a:latin typeface="Segoe UI Semibold" panose="020B0702040204020203" pitchFamily="34" charset="0"/>
                <a:cs typeface="Segoe UI Semibold" panose="020B0702040204020203" pitchFamily="34" charset="0"/>
              </a:rPr>
              <a:t>Why Vendor Management Portal 365</a:t>
            </a:r>
          </a:p>
        </p:txBody>
      </p:sp>
      <p:grpSp>
        <p:nvGrpSpPr>
          <p:cNvPr id="39" name="Group 38">
            <a:extLst>
              <a:ext uri="{FF2B5EF4-FFF2-40B4-BE49-F238E27FC236}">
                <a16:creationId xmlns:a16="http://schemas.microsoft.com/office/drawing/2014/main" id="{152334E0-20C8-4B81-952D-15A44890B24F}"/>
              </a:ext>
            </a:extLst>
          </p:cNvPr>
          <p:cNvGrpSpPr/>
          <p:nvPr/>
        </p:nvGrpSpPr>
        <p:grpSpPr>
          <a:xfrm>
            <a:off x="2339752" y="1419622"/>
            <a:ext cx="4752528" cy="2736304"/>
            <a:chOff x="2339752" y="1419622"/>
            <a:chExt cx="4752528" cy="2736304"/>
          </a:xfrm>
        </p:grpSpPr>
        <p:graphicFrame>
          <p:nvGraphicFramePr>
            <p:cNvPr id="22" name="Diagram 21">
              <a:extLst>
                <a:ext uri="{FF2B5EF4-FFF2-40B4-BE49-F238E27FC236}">
                  <a16:creationId xmlns:a16="http://schemas.microsoft.com/office/drawing/2014/main" id="{8EE29880-E6D0-4A3F-8EF4-6C181274EFBF}"/>
                </a:ext>
              </a:extLst>
            </p:cNvPr>
            <p:cNvGraphicFramePr/>
            <p:nvPr>
              <p:extLst>
                <p:ext uri="{D42A27DB-BD31-4B8C-83A1-F6EECF244321}">
                  <p14:modId xmlns:p14="http://schemas.microsoft.com/office/powerpoint/2010/main" val="2648156232"/>
                </p:ext>
              </p:extLst>
            </p:nvPr>
          </p:nvGraphicFramePr>
          <p:xfrm>
            <a:off x="2339752" y="1419622"/>
            <a:ext cx="4752528" cy="273630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27" name="Picture 26">
              <a:extLst>
                <a:ext uri="{FF2B5EF4-FFF2-40B4-BE49-F238E27FC236}">
                  <a16:creationId xmlns:a16="http://schemas.microsoft.com/office/drawing/2014/main" id="{D9A03B90-16E8-4283-A731-A69F4ECD0C20}"/>
                </a:ext>
              </a:extLst>
            </p:cNvPr>
            <p:cNvPicPr>
              <a:picLocks noChangeAspect="1"/>
            </p:cNvPicPr>
            <p:nvPr/>
          </p:nvPicPr>
          <p:blipFill>
            <a:blip r:embed="rId9"/>
            <a:stretch>
              <a:fillRect/>
            </a:stretch>
          </p:blipFill>
          <p:spPr>
            <a:xfrm>
              <a:off x="4122603" y="2427734"/>
              <a:ext cx="1313493" cy="648072"/>
            </a:xfrm>
            <a:prstGeom prst="rect">
              <a:avLst/>
            </a:prstGeom>
            <a:effectLst/>
          </p:spPr>
        </p:pic>
      </p:grpSp>
      <p:grpSp>
        <p:nvGrpSpPr>
          <p:cNvPr id="40" name="Group 39">
            <a:extLst>
              <a:ext uri="{FF2B5EF4-FFF2-40B4-BE49-F238E27FC236}">
                <a16:creationId xmlns:a16="http://schemas.microsoft.com/office/drawing/2014/main" id="{4FE9A6DD-7C62-4F65-8117-C850FA0D6719}"/>
              </a:ext>
            </a:extLst>
          </p:cNvPr>
          <p:cNvGrpSpPr/>
          <p:nvPr/>
        </p:nvGrpSpPr>
        <p:grpSpPr>
          <a:xfrm>
            <a:off x="-36512" y="710575"/>
            <a:ext cx="9233120" cy="3987299"/>
            <a:chOff x="-36512" y="710575"/>
            <a:chExt cx="9233120" cy="3987299"/>
          </a:xfrm>
        </p:grpSpPr>
        <p:sp>
          <p:nvSpPr>
            <p:cNvPr id="29" name="TextBox 28">
              <a:extLst>
                <a:ext uri="{FF2B5EF4-FFF2-40B4-BE49-F238E27FC236}">
                  <a16:creationId xmlns:a16="http://schemas.microsoft.com/office/drawing/2014/main" id="{57A18D71-7581-4252-AE6F-7796BA5489AC}"/>
                </a:ext>
              </a:extLst>
            </p:cNvPr>
            <p:cNvSpPr txBox="1"/>
            <p:nvPr/>
          </p:nvSpPr>
          <p:spPr>
            <a:xfrm>
              <a:off x="-36512" y="1203598"/>
              <a:ext cx="1728192" cy="253916"/>
            </a:xfrm>
            <a:prstGeom prst="rect">
              <a:avLst/>
            </a:prstGeom>
            <a:noFill/>
          </p:spPr>
          <p:txBody>
            <a:bodyPr wrap="square" rtlCol="0">
              <a:spAutoFit/>
            </a:bodyPr>
            <a:lstStyle/>
            <a:p>
              <a:pPr algn="ctr"/>
              <a:r>
                <a:rPr lang="en-IN" sz="1050" dirty="0">
                  <a:solidFill>
                    <a:schemeClr val="accent5">
                      <a:lumMod val="75000"/>
                    </a:schemeClr>
                  </a:solidFill>
                  <a:latin typeface="Segoe UI" panose="020B0502040204020203" pitchFamily="34" charset="0"/>
                  <a:cs typeface="Segoe UI" panose="020B0502040204020203" pitchFamily="34" charset="0"/>
                </a:rPr>
                <a:t>RFQ, Quote, Comparisons</a:t>
              </a:r>
            </a:p>
          </p:txBody>
        </p:sp>
        <p:sp>
          <p:nvSpPr>
            <p:cNvPr id="30" name="TextBox 29">
              <a:extLst>
                <a:ext uri="{FF2B5EF4-FFF2-40B4-BE49-F238E27FC236}">
                  <a16:creationId xmlns:a16="http://schemas.microsoft.com/office/drawing/2014/main" id="{D575C27A-D9EF-475D-9648-254DABDD8B52}"/>
                </a:ext>
              </a:extLst>
            </p:cNvPr>
            <p:cNvSpPr txBox="1"/>
            <p:nvPr/>
          </p:nvSpPr>
          <p:spPr>
            <a:xfrm>
              <a:off x="35496" y="3435846"/>
              <a:ext cx="1512168" cy="253916"/>
            </a:xfrm>
            <a:prstGeom prst="rect">
              <a:avLst/>
            </a:prstGeom>
            <a:noFill/>
          </p:spPr>
          <p:txBody>
            <a:bodyPr wrap="square" rtlCol="0">
              <a:spAutoFit/>
            </a:bodyPr>
            <a:lstStyle/>
            <a:p>
              <a:pPr algn="ctr"/>
              <a:r>
                <a:rPr lang="en-IN" sz="1050" dirty="0">
                  <a:solidFill>
                    <a:schemeClr val="accent5">
                      <a:lumMod val="75000"/>
                    </a:schemeClr>
                  </a:solidFill>
                  <a:latin typeface="Segoe UI" panose="020B0502040204020203" pitchFamily="34" charset="0"/>
                  <a:cs typeface="Segoe UI" panose="020B0502040204020203" pitchFamily="34" charset="0"/>
                </a:rPr>
                <a:t>Order, Payment Status</a:t>
              </a:r>
            </a:p>
          </p:txBody>
        </p:sp>
        <p:sp>
          <p:nvSpPr>
            <p:cNvPr id="31" name="TextBox 30">
              <a:extLst>
                <a:ext uri="{FF2B5EF4-FFF2-40B4-BE49-F238E27FC236}">
                  <a16:creationId xmlns:a16="http://schemas.microsoft.com/office/drawing/2014/main" id="{0892B293-A14F-40F8-A4FB-400BB6A7F590}"/>
                </a:ext>
              </a:extLst>
            </p:cNvPr>
            <p:cNvSpPr txBox="1"/>
            <p:nvPr/>
          </p:nvSpPr>
          <p:spPr>
            <a:xfrm>
              <a:off x="1187624" y="4118034"/>
              <a:ext cx="1296144" cy="253916"/>
            </a:xfrm>
            <a:prstGeom prst="rect">
              <a:avLst/>
            </a:prstGeom>
            <a:noFill/>
          </p:spPr>
          <p:txBody>
            <a:bodyPr wrap="square" rtlCol="0">
              <a:spAutoFit/>
            </a:bodyPr>
            <a:lstStyle/>
            <a:p>
              <a:pPr algn="ctr"/>
              <a:r>
                <a:rPr lang="en-IN" sz="1050" dirty="0">
                  <a:solidFill>
                    <a:schemeClr val="accent5">
                      <a:lumMod val="75000"/>
                    </a:schemeClr>
                  </a:solidFill>
                  <a:latin typeface="Segoe UI" panose="020B0502040204020203" pitchFamily="34" charset="0"/>
                  <a:cs typeface="Segoe UI" panose="020B0502040204020203" pitchFamily="34" charset="0"/>
                </a:rPr>
                <a:t>Change orders</a:t>
              </a:r>
            </a:p>
          </p:txBody>
        </p:sp>
        <p:sp>
          <p:nvSpPr>
            <p:cNvPr id="32" name="TextBox 31">
              <a:extLst>
                <a:ext uri="{FF2B5EF4-FFF2-40B4-BE49-F238E27FC236}">
                  <a16:creationId xmlns:a16="http://schemas.microsoft.com/office/drawing/2014/main" id="{34276F99-DC73-4DE5-B020-69E629A5572D}"/>
                </a:ext>
              </a:extLst>
            </p:cNvPr>
            <p:cNvSpPr txBox="1"/>
            <p:nvPr/>
          </p:nvSpPr>
          <p:spPr>
            <a:xfrm>
              <a:off x="3923928" y="4443958"/>
              <a:ext cx="2664296" cy="253916"/>
            </a:xfrm>
            <a:prstGeom prst="rect">
              <a:avLst/>
            </a:prstGeom>
            <a:noFill/>
          </p:spPr>
          <p:txBody>
            <a:bodyPr wrap="square" rtlCol="0">
              <a:spAutoFit/>
            </a:bodyPr>
            <a:lstStyle/>
            <a:p>
              <a:pPr algn="ctr"/>
              <a:r>
                <a:rPr lang="en-IN" sz="1050" dirty="0">
                  <a:solidFill>
                    <a:schemeClr val="accent5">
                      <a:lumMod val="75000"/>
                    </a:schemeClr>
                  </a:solidFill>
                  <a:latin typeface="Segoe UI" panose="020B0502040204020203" pitchFamily="34" charset="0"/>
                  <a:cs typeface="Segoe UI" panose="020B0502040204020203" pitchFamily="34" charset="0"/>
                </a:rPr>
                <a:t>ERP Updates &amp; Duplications</a:t>
              </a:r>
            </a:p>
          </p:txBody>
        </p:sp>
        <p:sp>
          <p:nvSpPr>
            <p:cNvPr id="33" name="TextBox 32">
              <a:extLst>
                <a:ext uri="{FF2B5EF4-FFF2-40B4-BE49-F238E27FC236}">
                  <a16:creationId xmlns:a16="http://schemas.microsoft.com/office/drawing/2014/main" id="{BAA6EFF3-BA37-4813-8679-5810EBA1F06B}"/>
                </a:ext>
              </a:extLst>
            </p:cNvPr>
            <p:cNvSpPr txBox="1"/>
            <p:nvPr/>
          </p:nvSpPr>
          <p:spPr>
            <a:xfrm>
              <a:off x="-36512" y="2138685"/>
              <a:ext cx="1296144" cy="415498"/>
            </a:xfrm>
            <a:prstGeom prst="rect">
              <a:avLst/>
            </a:prstGeom>
            <a:noFill/>
          </p:spPr>
          <p:txBody>
            <a:bodyPr wrap="square" rtlCol="0">
              <a:spAutoFit/>
            </a:bodyPr>
            <a:lstStyle/>
            <a:p>
              <a:pPr algn="ctr"/>
              <a:r>
                <a:rPr lang="en-IN" sz="1050" dirty="0">
                  <a:solidFill>
                    <a:schemeClr val="accent5">
                      <a:lumMod val="75000"/>
                    </a:schemeClr>
                  </a:solidFill>
                  <a:latin typeface="Segoe UI" panose="020B0502040204020203" pitchFamily="34" charset="0"/>
                  <a:cs typeface="Segoe UI" panose="020B0502040204020203" pitchFamily="34" charset="0"/>
                </a:rPr>
                <a:t>PO Release, </a:t>
              </a:r>
            </a:p>
            <a:p>
              <a:r>
                <a:rPr lang="en-IN" sz="1050" dirty="0">
                  <a:solidFill>
                    <a:schemeClr val="accent5">
                      <a:lumMod val="75000"/>
                    </a:schemeClr>
                  </a:solidFill>
                  <a:latin typeface="Segoe UI" panose="020B0502040204020203" pitchFamily="34" charset="0"/>
                  <a:cs typeface="Segoe UI" panose="020B0502040204020203" pitchFamily="34" charset="0"/>
                </a:rPr>
                <a:t>Acknowledgement</a:t>
              </a:r>
            </a:p>
          </p:txBody>
        </p:sp>
        <p:sp>
          <p:nvSpPr>
            <p:cNvPr id="34" name="Rectangle 33">
              <a:extLst>
                <a:ext uri="{FF2B5EF4-FFF2-40B4-BE49-F238E27FC236}">
                  <a16:creationId xmlns:a16="http://schemas.microsoft.com/office/drawing/2014/main" id="{4A4AB602-BE4C-4578-966A-8AB157516E3F}"/>
                </a:ext>
              </a:extLst>
            </p:cNvPr>
            <p:cNvSpPr/>
            <p:nvPr/>
          </p:nvSpPr>
          <p:spPr>
            <a:xfrm>
              <a:off x="7956376" y="2859782"/>
              <a:ext cx="1187624" cy="253916"/>
            </a:xfrm>
            <a:prstGeom prst="rect">
              <a:avLst/>
            </a:prstGeom>
          </p:spPr>
          <p:txBody>
            <a:bodyPr wrap="square">
              <a:spAutoFit/>
            </a:bodyPr>
            <a:lstStyle/>
            <a:p>
              <a:pPr algn="ctr"/>
              <a:r>
                <a:rPr lang="en-IN" sz="1050" dirty="0">
                  <a:solidFill>
                    <a:schemeClr val="accent5">
                      <a:lumMod val="75000"/>
                    </a:schemeClr>
                  </a:solidFill>
                </a:rPr>
                <a:t>Supplier queries</a:t>
              </a:r>
            </a:p>
          </p:txBody>
        </p:sp>
        <p:sp>
          <p:nvSpPr>
            <p:cNvPr id="35" name="Rectangle 34">
              <a:extLst>
                <a:ext uri="{FF2B5EF4-FFF2-40B4-BE49-F238E27FC236}">
                  <a16:creationId xmlns:a16="http://schemas.microsoft.com/office/drawing/2014/main" id="{A5293C94-9987-4210-A888-99FACD0E3F58}"/>
                </a:ext>
              </a:extLst>
            </p:cNvPr>
            <p:cNvSpPr/>
            <p:nvPr/>
          </p:nvSpPr>
          <p:spPr>
            <a:xfrm>
              <a:off x="5580112" y="710575"/>
              <a:ext cx="1685077" cy="253916"/>
            </a:xfrm>
            <a:prstGeom prst="rect">
              <a:avLst/>
            </a:prstGeom>
          </p:spPr>
          <p:txBody>
            <a:bodyPr wrap="none">
              <a:spAutoFit/>
            </a:bodyPr>
            <a:lstStyle/>
            <a:p>
              <a:pPr algn="ctr"/>
              <a:r>
                <a:rPr lang="en-IN" sz="1050" dirty="0">
                  <a:solidFill>
                    <a:schemeClr val="accent5">
                      <a:lumMod val="75000"/>
                    </a:schemeClr>
                  </a:solidFill>
                </a:rPr>
                <a:t>Invoice/Payment Mismatch</a:t>
              </a:r>
            </a:p>
          </p:txBody>
        </p:sp>
        <p:sp>
          <p:nvSpPr>
            <p:cNvPr id="36" name="Rectangle 35">
              <a:extLst>
                <a:ext uri="{FF2B5EF4-FFF2-40B4-BE49-F238E27FC236}">
                  <a16:creationId xmlns:a16="http://schemas.microsoft.com/office/drawing/2014/main" id="{5294995F-532E-49AF-B2EA-7EAF656F3931}"/>
                </a:ext>
              </a:extLst>
            </p:cNvPr>
            <p:cNvSpPr/>
            <p:nvPr/>
          </p:nvSpPr>
          <p:spPr>
            <a:xfrm>
              <a:off x="7222223" y="1347614"/>
              <a:ext cx="1731564" cy="253916"/>
            </a:xfrm>
            <a:prstGeom prst="rect">
              <a:avLst/>
            </a:prstGeom>
          </p:spPr>
          <p:txBody>
            <a:bodyPr wrap="none">
              <a:spAutoFit/>
            </a:bodyPr>
            <a:lstStyle/>
            <a:p>
              <a:pPr algn="ctr"/>
              <a:r>
                <a:rPr lang="en-IN" sz="1050" dirty="0">
                  <a:solidFill>
                    <a:schemeClr val="accent5">
                      <a:lumMod val="75000"/>
                    </a:schemeClr>
                  </a:solidFill>
                </a:rPr>
                <a:t>Data silos &amp; Lack of Visibility</a:t>
              </a:r>
            </a:p>
          </p:txBody>
        </p:sp>
        <p:sp>
          <p:nvSpPr>
            <p:cNvPr id="37" name="Rectangle 36">
              <a:extLst>
                <a:ext uri="{FF2B5EF4-FFF2-40B4-BE49-F238E27FC236}">
                  <a16:creationId xmlns:a16="http://schemas.microsoft.com/office/drawing/2014/main" id="{5CBFB853-CDAB-4E97-861D-55BD74340F38}"/>
                </a:ext>
              </a:extLst>
            </p:cNvPr>
            <p:cNvSpPr/>
            <p:nvPr/>
          </p:nvSpPr>
          <p:spPr>
            <a:xfrm>
              <a:off x="7795262" y="3704133"/>
              <a:ext cx="1401346" cy="415498"/>
            </a:xfrm>
            <a:prstGeom prst="rect">
              <a:avLst/>
            </a:prstGeom>
          </p:spPr>
          <p:txBody>
            <a:bodyPr wrap="none">
              <a:spAutoFit/>
            </a:bodyPr>
            <a:lstStyle/>
            <a:p>
              <a:pPr algn="ctr"/>
              <a:r>
                <a:rPr lang="en-IN" sz="1050" dirty="0">
                  <a:solidFill>
                    <a:schemeClr val="accent5">
                      <a:lumMod val="75000"/>
                    </a:schemeClr>
                  </a:solidFill>
                </a:rPr>
                <a:t> Vendor On-Boarding  </a:t>
              </a:r>
            </a:p>
            <a:p>
              <a:pPr algn="ctr"/>
              <a:r>
                <a:rPr lang="en-IN" sz="1050" dirty="0">
                  <a:solidFill>
                    <a:schemeClr val="accent5">
                      <a:lumMod val="75000"/>
                    </a:schemeClr>
                  </a:solidFill>
                </a:rPr>
                <a:t> &amp; Data Accuracy</a:t>
              </a:r>
            </a:p>
          </p:txBody>
        </p:sp>
      </p:grpSp>
      <p:sp>
        <p:nvSpPr>
          <p:cNvPr id="38" name="TextBox 37">
            <a:extLst>
              <a:ext uri="{FF2B5EF4-FFF2-40B4-BE49-F238E27FC236}">
                <a16:creationId xmlns:a16="http://schemas.microsoft.com/office/drawing/2014/main" id="{F45D62C7-FA2F-4836-B52B-BD5B0FDEE37F}"/>
              </a:ext>
            </a:extLst>
          </p:cNvPr>
          <p:cNvSpPr txBox="1"/>
          <p:nvPr/>
        </p:nvSpPr>
        <p:spPr>
          <a:xfrm>
            <a:off x="1691680" y="771550"/>
            <a:ext cx="1512168" cy="253916"/>
          </a:xfrm>
          <a:prstGeom prst="rect">
            <a:avLst/>
          </a:prstGeom>
          <a:noFill/>
        </p:spPr>
        <p:txBody>
          <a:bodyPr wrap="square" rtlCol="0">
            <a:spAutoFit/>
          </a:bodyPr>
          <a:lstStyle/>
          <a:p>
            <a:pPr algn="ctr"/>
            <a:r>
              <a:rPr lang="en-IN" sz="1050" dirty="0">
                <a:solidFill>
                  <a:schemeClr val="accent5">
                    <a:lumMod val="75000"/>
                  </a:schemeClr>
                </a:solidFill>
                <a:latin typeface="Segoe UI" panose="020B0502040204020203" pitchFamily="34" charset="0"/>
                <a:cs typeface="Segoe UI" panose="020B0502040204020203" pitchFamily="34" charset="0"/>
              </a:rPr>
              <a:t>Lead time &amp; Delay</a:t>
            </a:r>
          </a:p>
        </p:txBody>
      </p:sp>
      <p:sp>
        <p:nvSpPr>
          <p:cNvPr id="41" name="Rectangle 40">
            <a:extLst>
              <a:ext uri="{FF2B5EF4-FFF2-40B4-BE49-F238E27FC236}">
                <a16:creationId xmlns:a16="http://schemas.microsoft.com/office/drawing/2014/main" id="{550BC9F6-3CCF-4736-B091-EF5F6DA994D4}"/>
              </a:ext>
            </a:extLst>
          </p:cNvPr>
          <p:cNvSpPr/>
          <p:nvPr/>
        </p:nvSpPr>
        <p:spPr>
          <a:xfrm>
            <a:off x="8172400" y="2078727"/>
            <a:ext cx="1008112" cy="253916"/>
          </a:xfrm>
          <a:prstGeom prst="rect">
            <a:avLst/>
          </a:prstGeom>
        </p:spPr>
        <p:txBody>
          <a:bodyPr wrap="square">
            <a:spAutoFit/>
          </a:bodyPr>
          <a:lstStyle/>
          <a:p>
            <a:endParaRPr lang="en-IN" sz="1050" dirty="0">
              <a:solidFill>
                <a:srgbClr val="FF0000"/>
              </a:solidFill>
            </a:endParaRPr>
          </a:p>
        </p:txBody>
      </p:sp>
      <p:sp>
        <p:nvSpPr>
          <p:cNvPr id="42" name="Rectangle 41">
            <a:extLst>
              <a:ext uri="{FF2B5EF4-FFF2-40B4-BE49-F238E27FC236}">
                <a16:creationId xmlns:a16="http://schemas.microsoft.com/office/drawing/2014/main" id="{41ADCF6E-1F63-418C-940C-821D8B0AD625}"/>
              </a:ext>
            </a:extLst>
          </p:cNvPr>
          <p:cNvSpPr/>
          <p:nvPr/>
        </p:nvSpPr>
        <p:spPr>
          <a:xfrm>
            <a:off x="8168188" y="2173818"/>
            <a:ext cx="1012324" cy="415498"/>
          </a:xfrm>
          <a:prstGeom prst="rect">
            <a:avLst/>
          </a:prstGeom>
        </p:spPr>
        <p:txBody>
          <a:bodyPr wrap="square">
            <a:spAutoFit/>
          </a:bodyPr>
          <a:lstStyle/>
          <a:p>
            <a:pPr algn="ctr"/>
            <a:r>
              <a:rPr lang="en-IN" sz="1050" dirty="0" err="1">
                <a:solidFill>
                  <a:schemeClr val="accent5">
                    <a:lumMod val="75000"/>
                  </a:schemeClr>
                </a:solidFill>
              </a:rPr>
              <a:t>SoA</a:t>
            </a:r>
            <a:r>
              <a:rPr lang="en-IN" sz="1050" dirty="0">
                <a:solidFill>
                  <a:schemeClr val="accent5">
                    <a:lumMod val="75000"/>
                  </a:schemeClr>
                </a:solidFill>
              </a:rPr>
              <a:t>/ Reconciliations</a:t>
            </a:r>
          </a:p>
        </p:txBody>
      </p:sp>
    </p:spTree>
    <p:extLst>
      <p:ext uri="{BB962C8B-B14F-4D97-AF65-F5344CB8AC3E}">
        <p14:creationId xmlns:p14="http://schemas.microsoft.com/office/powerpoint/2010/main" val="649132876"/>
      </p:ext>
    </p:extLst>
  </p:cSld>
  <p:clrMapOvr>
    <a:masterClrMapping/>
  </p:clrMapOvr>
  <mc:AlternateContent xmlns:mc="http://schemas.openxmlformats.org/markup-compatibility/2006" xmlns:p14="http://schemas.microsoft.com/office/powerpoint/2010/main">
    <mc:Choice Requires="p14">
      <p:transition spd="slow" p14:dur="2000" advTm="35693"/>
    </mc:Choice>
    <mc:Fallback xmlns="">
      <p:transition spd="slow" advTm="35693"/>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23C643E-C59A-48D6-A19E-BAECC641F820}"/>
              </a:ext>
            </a:extLst>
          </p:cNvPr>
          <p:cNvSpPr/>
          <p:nvPr/>
        </p:nvSpPr>
        <p:spPr>
          <a:xfrm>
            <a:off x="0" y="630436"/>
            <a:ext cx="9144000" cy="1077218"/>
          </a:xfrm>
          <a:prstGeom prst="rect">
            <a:avLst/>
          </a:prstGeom>
        </p:spPr>
        <p:txBody>
          <a:bodyPr wrap="square">
            <a:spAutoFit/>
          </a:bodyPr>
          <a:lstStyle/>
          <a:p>
            <a:pPr algn="just" defTabSz="685800">
              <a:lnSpc>
                <a:spcPts val="1800"/>
              </a:lnSpc>
              <a:spcBef>
                <a:spcPts val="600"/>
              </a:spcBef>
              <a:spcAft>
                <a:spcPts val="600"/>
              </a:spcAft>
            </a:pPr>
            <a:r>
              <a:rPr lang="en-US" sz="1400" dirty="0">
                <a:solidFill>
                  <a:schemeClr val="accent5">
                    <a:lumMod val="75000"/>
                  </a:schemeClr>
                </a:solidFill>
                <a:latin typeface="Segoe UI" panose="020B0502040204020203" pitchFamily="34" charset="0"/>
                <a:cs typeface="Segoe UI" panose="020B0502040204020203" pitchFamily="34" charset="0"/>
              </a:rPr>
              <a:t>CETAS VMP365 is an add-on solution designed to help Microsoft Dynamics 365 Business Central customers to automate the Procure to pay visibility and self-Service Portal solutions to boost supplier relationship, Streamline the Process and collaboration with an easy to use, flexible, seamlessly integrated and highly secured Solutions.</a:t>
            </a:r>
            <a:endParaRPr lang="en-IN" sz="1400" dirty="0">
              <a:solidFill>
                <a:schemeClr val="accent5">
                  <a:lumMod val="75000"/>
                </a:schemeClr>
              </a:solidFill>
              <a:latin typeface="Segoe UI" panose="020B0502040204020203" pitchFamily="34" charset="0"/>
              <a:cs typeface="Segoe UI" panose="020B0502040204020203" pitchFamily="34" charset="0"/>
            </a:endParaRPr>
          </a:p>
          <a:p>
            <a:pPr algn="just" defTabSz="685800"/>
            <a:endParaRPr lang="en-IN" sz="1400" dirty="0">
              <a:solidFill>
                <a:schemeClr val="accent5">
                  <a:lumMod val="75000"/>
                </a:schemeClr>
              </a:solidFill>
              <a:latin typeface="Segoe UI" panose="020B0502040204020203" pitchFamily="34" charset="0"/>
              <a:ea typeface="Calibri" panose="020F0502020204030204" pitchFamily="34" charset="0"/>
              <a:cs typeface="Segoe UI" panose="020B0502040204020203" pitchFamily="34" charset="0"/>
            </a:endParaRPr>
          </a:p>
        </p:txBody>
      </p:sp>
      <p:sp>
        <p:nvSpPr>
          <p:cNvPr id="31" name="Title 3">
            <a:extLst>
              <a:ext uri="{FF2B5EF4-FFF2-40B4-BE49-F238E27FC236}">
                <a16:creationId xmlns:a16="http://schemas.microsoft.com/office/drawing/2014/main" id="{55BE2EFE-BB2B-4BF9-8372-C92550A0F7AD}"/>
              </a:ext>
            </a:extLst>
          </p:cNvPr>
          <p:cNvSpPr>
            <a:spLocks noGrp="1"/>
          </p:cNvSpPr>
          <p:nvPr>
            <p:ph type="title"/>
          </p:nvPr>
        </p:nvSpPr>
        <p:spPr>
          <a:xfrm>
            <a:off x="0" y="0"/>
            <a:ext cx="9144000" cy="573528"/>
          </a:xfrm>
        </p:spPr>
        <p:txBody>
          <a:bodyPr>
            <a:noAutofit/>
          </a:bodyPr>
          <a:lstStyle/>
          <a:p>
            <a:r>
              <a:rPr lang="en-IN" sz="3000" dirty="0">
                <a:latin typeface="Segoe UI Semibold" panose="020B0702040204020203" pitchFamily="34" charset="0"/>
                <a:cs typeface="Segoe UI Semibold" panose="020B0702040204020203" pitchFamily="34" charset="0"/>
              </a:rPr>
              <a:t>CETAS VMP365</a:t>
            </a:r>
          </a:p>
        </p:txBody>
      </p:sp>
      <p:pic>
        <p:nvPicPr>
          <p:cNvPr id="4" name="Picture 3">
            <a:extLst>
              <a:ext uri="{FF2B5EF4-FFF2-40B4-BE49-F238E27FC236}">
                <a16:creationId xmlns:a16="http://schemas.microsoft.com/office/drawing/2014/main" id="{1A492514-3AE0-488C-9F7E-0EAB5FB7E4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1760" y="1419622"/>
            <a:ext cx="4320480" cy="3456384"/>
          </a:xfrm>
          <a:prstGeom prst="rect">
            <a:avLst/>
          </a:prstGeom>
        </p:spPr>
      </p:pic>
    </p:spTree>
    <p:extLst>
      <p:ext uri="{BB962C8B-B14F-4D97-AF65-F5344CB8AC3E}">
        <p14:creationId xmlns:p14="http://schemas.microsoft.com/office/powerpoint/2010/main" val="2439301667"/>
      </p:ext>
    </p:extLst>
  </p:cSld>
  <p:clrMapOvr>
    <a:masterClrMapping/>
  </p:clrMapOvr>
  <mc:AlternateContent xmlns:mc="http://schemas.openxmlformats.org/markup-compatibility/2006" xmlns:p14="http://schemas.microsoft.com/office/powerpoint/2010/main">
    <mc:Choice Requires="p14">
      <p:transition spd="slow" p14:dur="2000" advTm="26659"/>
    </mc:Choice>
    <mc:Fallback xmlns="">
      <p:transition spd="slow" advTm="26659"/>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573528"/>
          </a:xfrm>
        </p:spPr>
        <p:txBody>
          <a:bodyPr>
            <a:noAutofit/>
          </a:bodyPr>
          <a:lstStyle/>
          <a:p>
            <a:br>
              <a:rPr lang="en-IN" sz="3000" dirty="0">
                <a:latin typeface="Segoe UI Semibold" panose="020B0702040204020203" pitchFamily="34" charset="0"/>
                <a:cs typeface="Segoe UI Semibold" panose="020B0702040204020203" pitchFamily="34" charset="0"/>
              </a:rPr>
            </a:br>
            <a:r>
              <a:rPr lang="en-IN" sz="3000" dirty="0">
                <a:latin typeface="Segoe UI Semibold" panose="020B0702040204020203" pitchFamily="34" charset="0"/>
                <a:cs typeface="Segoe UI Semibold" panose="020B0702040204020203" pitchFamily="34" charset="0"/>
              </a:rPr>
              <a:t>Process Flow</a:t>
            </a:r>
            <a:br>
              <a:rPr lang="en-IN" sz="3000" dirty="0">
                <a:latin typeface="Segoe UI Semibold" panose="020B0702040204020203" pitchFamily="34" charset="0"/>
                <a:cs typeface="Segoe UI Semibold" panose="020B0702040204020203" pitchFamily="34" charset="0"/>
              </a:rPr>
            </a:br>
            <a:endParaRPr lang="en-IN" sz="3000" dirty="0">
              <a:latin typeface="Segoe UI Semibold" panose="020B0702040204020203" pitchFamily="34" charset="0"/>
              <a:cs typeface="Segoe UI Semibold" panose="020B0702040204020203" pitchFamily="34" charset="0"/>
            </a:endParaRPr>
          </a:p>
        </p:txBody>
      </p:sp>
      <p:graphicFrame>
        <p:nvGraphicFramePr>
          <p:cNvPr id="2" name="Diagram 1"/>
          <p:cNvGraphicFramePr/>
          <p:nvPr>
            <p:extLst>
              <p:ext uri="{D42A27DB-BD31-4B8C-83A1-F6EECF244321}">
                <p14:modId xmlns:p14="http://schemas.microsoft.com/office/powerpoint/2010/main" val="843421853"/>
              </p:ext>
            </p:extLst>
          </p:nvPr>
        </p:nvGraphicFramePr>
        <p:xfrm>
          <a:off x="1524000" y="53975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315EEAD7-8853-4387-B6BD-6B67065DD4CB}"/>
              </a:ext>
            </a:extLst>
          </p:cNvPr>
          <p:cNvSpPr txBox="1"/>
          <p:nvPr/>
        </p:nvSpPr>
        <p:spPr>
          <a:xfrm>
            <a:off x="107504" y="4603750"/>
            <a:ext cx="1008112" cy="369332"/>
          </a:xfrm>
          <a:prstGeom prst="rect">
            <a:avLst/>
          </a:prstGeom>
          <a:noFill/>
        </p:spPr>
        <p:txBody>
          <a:bodyPr wrap="square" rtlCol="0">
            <a:spAutoFit/>
          </a:bodyPr>
          <a:lstStyle/>
          <a:p>
            <a:r>
              <a:rPr lang="en-IN" dirty="0"/>
              <a:t>Legend</a:t>
            </a:r>
          </a:p>
        </p:txBody>
      </p:sp>
      <p:sp>
        <p:nvSpPr>
          <p:cNvPr id="5" name="Rectangle 4">
            <a:extLst>
              <a:ext uri="{FF2B5EF4-FFF2-40B4-BE49-F238E27FC236}">
                <a16:creationId xmlns:a16="http://schemas.microsoft.com/office/drawing/2014/main" id="{E4135F1B-B9AD-48C2-8299-3E42D079D1B4}"/>
              </a:ext>
            </a:extLst>
          </p:cNvPr>
          <p:cNvSpPr/>
          <p:nvPr/>
        </p:nvSpPr>
        <p:spPr>
          <a:xfrm>
            <a:off x="1475656" y="4731990"/>
            <a:ext cx="576064" cy="144016"/>
          </a:xfrm>
          <a:prstGeom prst="rect">
            <a:avLst/>
          </a:prstGeom>
          <a:solidFill>
            <a:srgbClr val="FF8A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a:extLst>
              <a:ext uri="{FF2B5EF4-FFF2-40B4-BE49-F238E27FC236}">
                <a16:creationId xmlns:a16="http://schemas.microsoft.com/office/drawing/2014/main" id="{77D3255E-A8D6-417B-B05C-A43679E01A63}"/>
              </a:ext>
            </a:extLst>
          </p:cNvPr>
          <p:cNvSpPr/>
          <p:nvPr/>
        </p:nvSpPr>
        <p:spPr>
          <a:xfrm>
            <a:off x="3203848" y="4731990"/>
            <a:ext cx="576064" cy="144016"/>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a:extLst>
              <a:ext uri="{FF2B5EF4-FFF2-40B4-BE49-F238E27FC236}">
                <a16:creationId xmlns:a16="http://schemas.microsoft.com/office/drawing/2014/main" id="{440BF05B-5D52-4653-9B6C-B288C84CFC5E}"/>
              </a:ext>
            </a:extLst>
          </p:cNvPr>
          <p:cNvSpPr/>
          <p:nvPr/>
        </p:nvSpPr>
        <p:spPr>
          <a:xfrm>
            <a:off x="7020272" y="4731990"/>
            <a:ext cx="576064" cy="144016"/>
          </a:xfrm>
          <a:prstGeom prst="rect">
            <a:avLst/>
          </a:prstGeom>
          <a:solidFill>
            <a:srgbClr val="CC33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TextBox 7">
            <a:extLst>
              <a:ext uri="{FF2B5EF4-FFF2-40B4-BE49-F238E27FC236}">
                <a16:creationId xmlns:a16="http://schemas.microsoft.com/office/drawing/2014/main" id="{FF6D629E-440A-4E94-9455-76E1AF7E8561}"/>
              </a:ext>
            </a:extLst>
          </p:cNvPr>
          <p:cNvSpPr txBox="1"/>
          <p:nvPr/>
        </p:nvSpPr>
        <p:spPr>
          <a:xfrm>
            <a:off x="2123728" y="4619332"/>
            <a:ext cx="1008112" cy="369332"/>
          </a:xfrm>
          <a:prstGeom prst="rect">
            <a:avLst/>
          </a:prstGeom>
          <a:noFill/>
        </p:spPr>
        <p:txBody>
          <a:bodyPr wrap="square" rtlCol="0">
            <a:spAutoFit/>
          </a:bodyPr>
          <a:lstStyle/>
          <a:p>
            <a:r>
              <a:rPr lang="en-IN" dirty="0"/>
              <a:t>Portal</a:t>
            </a:r>
          </a:p>
        </p:txBody>
      </p:sp>
      <p:sp>
        <p:nvSpPr>
          <p:cNvPr id="9" name="TextBox 8">
            <a:extLst>
              <a:ext uri="{FF2B5EF4-FFF2-40B4-BE49-F238E27FC236}">
                <a16:creationId xmlns:a16="http://schemas.microsoft.com/office/drawing/2014/main" id="{F6303CF3-C746-4DBD-93E0-B026687BDB14}"/>
              </a:ext>
            </a:extLst>
          </p:cNvPr>
          <p:cNvSpPr txBox="1"/>
          <p:nvPr/>
        </p:nvSpPr>
        <p:spPr>
          <a:xfrm>
            <a:off x="3851920" y="4587974"/>
            <a:ext cx="3096344" cy="369332"/>
          </a:xfrm>
          <a:prstGeom prst="rect">
            <a:avLst/>
          </a:prstGeom>
          <a:noFill/>
        </p:spPr>
        <p:txBody>
          <a:bodyPr wrap="square" rtlCol="0">
            <a:spAutoFit/>
          </a:bodyPr>
          <a:lstStyle/>
          <a:p>
            <a:pPr lvl="0"/>
            <a:r>
              <a:rPr lang="en-US" dirty="0"/>
              <a:t>Dynamics 365 Business Central</a:t>
            </a:r>
          </a:p>
        </p:txBody>
      </p:sp>
      <p:sp>
        <p:nvSpPr>
          <p:cNvPr id="10" name="TextBox 9">
            <a:extLst>
              <a:ext uri="{FF2B5EF4-FFF2-40B4-BE49-F238E27FC236}">
                <a16:creationId xmlns:a16="http://schemas.microsoft.com/office/drawing/2014/main" id="{EDD8A8E4-DE9C-48A7-8DD8-142AB9FBD375}"/>
              </a:ext>
            </a:extLst>
          </p:cNvPr>
          <p:cNvSpPr txBox="1"/>
          <p:nvPr/>
        </p:nvSpPr>
        <p:spPr>
          <a:xfrm>
            <a:off x="7668344" y="4587974"/>
            <a:ext cx="1008112" cy="369332"/>
          </a:xfrm>
          <a:prstGeom prst="rect">
            <a:avLst/>
          </a:prstGeom>
          <a:noFill/>
        </p:spPr>
        <p:txBody>
          <a:bodyPr wrap="square" rtlCol="0">
            <a:spAutoFit/>
          </a:bodyPr>
          <a:lstStyle/>
          <a:p>
            <a:r>
              <a:rPr lang="en-IN" dirty="0"/>
              <a:t>External</a:t>
            </a:r>
          </a:p>
        </p:txBody>
      </p:sp>
    </p:spTree>
    <p:extLst>
      <p:ext uri="{BB962C8B-B14F-4D97-AF65-F5344CB8AC3E}">
        <p14:creationId xmlns:p14="http://schemas.microsoft.com/office/powerpoint/2010/main" val="1062455384"/>
      </p:ext>
    </p:extLst>
  </p:cSld>
  <p:clrMapOvr>
    <a:masterClrMapping/>
  </p:clrMapOvr>
  <mc:AlternateContent xmlns:mc="http://schemas.openxmlformats.org/markup-compatibility/2006" xmlns:p14="http://schemas.microsoft.com/office/powerpoint/2010/main">
    <mc:Choice Requires="p14">
      <p:transition spd="slow" p14:dur="3500" advTm="6615"/>
    </mc:Choice>
    <mc:Fallback xmlns="">
      <p:transition spd="slow" advTm="6615"/>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3">
            <a:extLst>
              <a:ext uri="{FF2B5EF4-FFF2-40B4-BE49-F238E27FC236}">
                <a16:creationId xmlns:a16="http://schemas.microsoft.com/office/drawing/2014/main" id="{3FB49F83-2CD9-48C2-B745-5376DE490164}"/>
              </a:ext>
            </a:extLst>
          </p:cNvPr>
          <p:cNvSpPr txBox="1">
            <a:spLocks/>
          </p:cNvSpPr>
          <p:nvPr/>
        </p:nvSpPr>
        <p:spPr>
          <a:xfrm>
            <a:off x="0" y="0"/>
            <a:ext cx="9144000" cy="573528"/>
          </a:xfrm>
          <a:prstGeom prst="rect">
            <a:avLst/>
          </a:prstGeom>
        </p:spPr>
        <p:txBody>
          <a:bodyPr>
            <a:noAutofit/>
          </a:bodyPr>
          <a:lstStyle>
            <a:lvl1pPr algn="ctr" defTabSz="685773" rtl="0" eaLnBrk="1" latinLnBrk="0" hangingPunct="1">
              <a:spcBef>
                <a:spcPct val="0"/>
              </a:spcBef>
              <a:buNone/>
              <a:defRPr sz="3300" kern="1200">
                <a:solidFill>
                  <a:schemeClr val="tx1"/>
                </a:solidFill>
                <a:latin typeface="+mj-lt"/>
                <a:ea typeface="+mj-ea"/>
                <a:cs typeface="+mj-cs"/>
              </a:defRPr>
            </a:lvl1pPr>
          </a:lstStyle>
          <a:p>
            <a:r>
              <a:rPr lang="en-IN" sz="3000">
                <a:latin typeface="Garamond" panose="02020404030301010803" pitchFamily="18" charset="0"/>
                <a:cs typeface="Segoe UI Light" panose="020B0502040204020203" pitchFamily="34" charset="0"/>
              </a:rPr>
              <a:t>Solution Screenshots – Vendor-Onboarding</a:t>
            </a:r>
            <a:endParaRPr lang="en-IN" sz="3000" dirty="0">
              <a:latin typeface="Garamond" panose="02020404030301010803" pitchFamily="18" charset="0"/>
            </a:endParaRPr>
          </a:p>
        </p:txBody>
      </p:sp>
      <p:pic>
        <p:nvPicPr>
          <p:cNvPr id="13" name="Content Placeholder 4">
            <a:extLst>
              <a:ext uri="{FF2B5EF4-FFF2-40B4-BE49-F238E27FC236}">
                <a16:creationId xmlns:a16="http://schemas.microsoft.com/office/drawing/2014/main" id="{8F4A2125-EBD7-4BD5-9CDA-FF51B86AE6C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859782"/>
            <a:ext cx="4716015" cy="2160240"/>
          </a:xfrm>
          <a:prstGeom prst="rect">
            <a:avLst/>
          </a:prstGeom>
        </p:spPr>
      </p:pic>
      <p:sp>
        <p:nvSpPr>
          <p:cNvPr id="14" name="Content Placeholder 2">
            <a:extLst>
              <a:ext uri="{FF2B5EF4-FFF2-40B4-BE49-F238E27FC236}">
                <a16:creationId xmlns:a16="http://schemas.microsoft.com/office/drawing/2014/main" id="{D0C900D6-FF2C-43D7-87BB-B778A5AAB2C7}"/>
              </a:ext>
            </a:extLst>
          </p:cNvPr>
          <p:cNvSpPr>
            <a:spLocks noGrp="1"/>
          </p:cNvSpPr>
          <p:nvPr>
            <p:ph idx="1"/>
          </p:nvPr>
        </p:nvSpPr>
        <p:spPr>
          <a:xfrm>
            <a:off x="457200" y="1200152"/>
            <a:ext cx="8229600" cy="3394472"/>
          </a:xfrm>
        </p:spPr>
        <p:txBody>
          <a:bodyPr/>
          <a:lstStyle/>
          <a:p>
            <a:endParaRPr lang="en-IN" dirty="0"/>
          </a:p>
        </p:txBody>
      </p:sp>
      <p:pic>
        <p:nvPicPr>
          <p:cNvPr id="15" name="Picture 14">
            <a:extLst>
              <a:ext uri="{FF2B5EF4-FFF2-40B4-BE49-F238E27FC236}">
                <a16:creationId xmlns:a16="http://schemas.microsoft.com/office/drawing/2014/main" id="{11AECB1A-43AF-4BF2-89AD-530C919AEA0C}"/>
              </a:ext>
            </a:extLst>
          </p:cNvPr>
          <p:cNvPicPr>
            <a:picLocks noChangeAspect="1"/>
          </p:cNvPicPr>
          <p:nvPr/>
        </p:nvPicPr>
        <p:blipFill>
          <a:blip r:embed="rId4"/>
          <a:stretch>
            <a:fillRect/>
          </a:stretch>
        </p:blipFill>
        <p:spPr>
          <a:xfrm>
            <a:off x="0" y="573528"/>
            <a:ext cx="4716015" cy="2286254"/>
          </a:xfrm>
          <a:prstGeom prst="rect">
            <a:avLst/>
          </a:prstGeom>
        </p:spPr>
      </p:pic>
      <p:pic>
        <p:nvPicPr>
          <p:cNvPr id="17" name="Picture 16">
            <a:extLst>
              <a:ext uri="{FF2B5EF4-FFF2-40B4-BE49-F238E27FC236}">
                <a16:creationId xmlns:a16="http://schemas.microsoft.com/office/drawing/2014/main" id="{7CFB617C-789C-4A35-A379-053ADF9A2275}"/>
              </a:ext>
            </a:extLst>
          </p:cNvPr>
          <p:cNvPicPr>
            <a:picLocks noChangeAspect="1"/>
          </p:cNvPicPr>
          <p:nvPr/>
        </p:nvPicPr>
        <p:blipFill>
          <a:blip r:embed="rId5"/>
          <a:stretch>
            <a:fillRect/>
          </a:stretch>
        </p:blipFill>
        <p:spPr>
          <a:xfrm>
            <a:off x="4716014" y="2859782"/>
            <a:ext cx="4427986" cy="2088232"/>
          </a:xfrm>
          <a:prstGeom prst="rect">
            <a:avLst/>
          </a:prstGeom>
        </p:spPr>
      </p:pic>
      <p:pic>
        <p:nvPicPr>
          <p:cNvPr id="2" name="Picture 1">
            <a:extLst>
              <a:ext uri="{FF2B5EF4-FFF2-40B4-BE49-F238E27FC236}">
                <a16:creationId xmlns:a16="http://schemas.microsoft.com/office/drawing/2014/main" id="{2783C795-2E4A-4E84-ADFF-9FBFD22894E1}"/>
              </a:ext>
            </a:extLst>
          </p:cNvPr>
          <p:cNvPicPr>
            <a:picLocks noChangeAspect="1"/>
          </p:cNvPicPr>
          <p:nvPr/>
        </p:nvPicPr>
        <p:blipFill>
          <a:blip r:embed="rId6"/>
          <a:stretch>
            <a:fillRect/>
          </a:stretch>
        </p:blipFill>
        <p:spPr>
          <a:xfrm>
            <a:off x="4716012" y="561853"/>
            <a:ext cx="4427987" cy="2297929"/>
          </a:xfrm>
          <a:prstGeom prst="rect">
            <a:avLst/>
          </a:prstGeom>
        </p:spPr>
      </p:pic>
    </p:spTree>
    <p:extLst>
      <p:ext uri="{BB962C8B-B14F-4D97-AF65-F5344CB8AC3E}">
        <p14:creationId xmlns:p14="http://schemas.microsoft.com/office/powerpoint/2010/main" val="22746041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a:extLst>
              <a:ext uri="{FF2B5EF4-FFF2-40B4-BE49-F238E27FC236}">
                <a16:creationId xmlns:a16="http://schemas.microsoft.com/office/drawing/2014/main" id="{9EDCD6F2-7F17-46B5-8949-771588F1981E}"/>
              </a:ext>
            </a:extLst>
          </p:cNvPr>
          <p:cNvSpPr txBox="1">
            <a:spLocks/>
          </p:cNvSpPr>
          <p:nvPr/>
        </p:nvSpPr>
        <p:spPr>
          <a:xfrm>
            <a:off x="0" y="0"/>
            <a:ext cx="9144000" cy="573528"/>
          </a:xfrm>
          <a:prstGeom prst="rect">
            <a:avLst/>
          </a:prstGeom>
        </p:spPr>
        <p:txBody>
          <a:bodyPr>
            <a:noAutofit/>
          </a:bodyPr>
          <a:lstStyle>
            <a:lvl1pPr algn="ctr" defTabSz="685773" rtl="0" eaLnBrk="1" latinLnBrk="0" hangingPunct="1">
              <a:spcBef>
                <a:spcPct val="0"/>
              </a:spcBef>
              <a:buNone/>
              <a:defRPr sz="3300" kern="1200">
                <a:solidFill>
                  <a:schemeClr val="tx1"/>
                </a:solidFill>
                <a:latin typeface="+mj-lt"/>
                <a:ea typeface="+mj-ea"/>
                <a:cs typeface="+mj-cs"/>
              </a:defRPr>
            </a:lvl1pPr>
          </a:lstStyle>
          <a:p>
            <a:r>
              <a:rPr lang="en-IN" sz="3000">
                <a:latin typeface="Garamond" panose="02020404030301010803" pitchFamily="18" charset="0"/>
                <a:cs typeface="Segoe UI Light" panose="020B0502040204020203" pitchFamily="34" charset="0"/>
              </a:rPr>
              <a:t>     Solution Screenshots – Dashboards</a:t>
            </a:r>
            <a:endParaRPr lang="en-IN" sz="3000" dirty="0">
              <a:latin typeface="Garamond" panose="02020404030301010803" pitchFamily="18" charset="0"/>
            </a:endParaRPr>
          </a:p>
        </p:txBody>
      </p:sp>
      <p:pic>
        <p:nvPicPr>
          <p:cNvPr id="2" name="Picture 1">
            <a:extLst>
              <a:ext uri="{FF2B5EF4-FFF2-40B4-BE49-F238E27FC236}">
                <a16:creationId xmlns:a16="http://schemas.microsoft.com/office/drawing/2014/main" id="{910D78E9-3BD1-4036-93AB-D5858F57C746}"/>
              </a:ext>
            </a:extLst>
          </p:cNvPr>
          <p:cNvPicPr>
            <a:picLocks noChangeAspect="1"/>
          </p:cNvPicPr>
          <p:nvPr/>
        </p:nvPicPr>
        <p:blipFill>
          <a:blip r:embed="rId2"/>
          <a:stretch>
            <a:fillRect/>
          </a:stretch>
        </p:blipFill>
        <p:spPr>
          <a:xfrm>
            <a:off x="0" y="548193"/>
            <a:ext cx="4474978" cy="2959661"/>
          </a:xfrm>
          <a:prstGeom prst="rect">
            <a:avLst/>
          </a:prstGeom>
        </p:spPr>
      </p:pic>
      <p:pic>
        <p:nvPicPr>
          <p:cNvPr id="3" name="Picture 2">
            <a:extLst>
              <a:ext uri="{FF2B5EF4-FFF2-40B4-BE49-F238E27FC236}">
                <a16:creationId xmlns:a16="http://schemas.microsoft.com/office/drawing/2014/main" id="{57156408-F3B9-43A3-BF2A-CF83B984FD33}"/>
              </a:ext>
            </a:extLst>
          </p:cNvPr>
          <p:cNvPicPr>
            <a:picLocks noChangeAspect="1"/>
          </p:cNvPicPr>
          <p:nvPr/>
        </p:nvPicPr>
        <p:blipFill>
          <a:blip r:embed="rId3"/>
          <a:stretch>
            <a:fillRect/>
          </a:stretch>
        </p:blipFill>
        <p:spPr>
          <a:xfrm>
            <a:off x="4474978" y="548192"/>
            <a:ext cx="4669022" cy="2959661"/>
          </a:xfrm>
          <a:prstGeom prst="rect">
            <a:avLst/>
          </a:prstGeom>
        </p:spPr>
      </p:pic>
    </p:spTree>
    <p:extLst>
      <p:ext uri="{BB962C8B-B14F-4D97-AF65-F5344CB8AC3E}">
        <p14:creationId xmlns:p14="http://schemas.microsoft.com/office/powerpoint/2010/main" val="15028226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3">
            <a:extLst>
              <a:ext uri="{FF2B5EF4-FFF2-40B4-BE49-F238E27FC236}">
                <a16:creationId xmlns:a16="http://schemas.microsoft.com/office/drawing/2014/main" id="{61EDDE72-FAA4-4B70-8E65-50E13871C6B4}"/>
              </a:ext>
            </a:extLst>
          </p:cNvPr>
          <p:cNvSpPr txBox="1">
            <a:spLocks/>
          </p:cNvSpPr>
          <p:nvPr/>
        </p:nvSpPr>
        <p:spPr>
          <a:xfrm>
            <a:off x="0" y="0"/>
            <a:ext cx="9144000" cy="573528"/>
          </a:xfrm>
          <a:prstGeom prst="rect">
            <a:avLst/>
          </a:prstGeom>
        </p:spPr>
        <p:txBody>
          <a:bodyPr>
            <a:noAutofit/>
          </a:bodyPr>
          <a:lstStyle>
            <a:lvl1pPr algn="ctr" defTabSz="685773" rtl="0" eaLnBrk="1" latinLnBrk="0" hangingPunct="1">
              <a:spcBef>
                <a:spcPct val="0"/>
              </a:spcBef>
              <a:buNone/>
              <a:defRPr sz="3300" kern="1200">
                <a:solidFill>
                  <a:schemeClr val="tx1"/>
                </a:solidFill>
                <a:latin typeface="+mj-lt"/>
                <a:ea typeface="+mj-ea"/>
                <a:cs typeface="+mj-cs"/>
              </a:defRPr>
            </a:lvl1pPr>
          </a:lstStyle>
          <a:p>
            <a:pPr algn="l"/>
            <a:r>
              <a:rPr lang="en-IN" sz="3000" dirty="0">
                <a:latin typeface="Garamond" panose="02020404030301010803" pitchFamily="18" charset="0"/>
                <a:cs typeface="Segoe UI Light" panose="020B0502040204020203" pitchFamily="34" charset="0"/>
              </a:rPr>
              <a:t>     Solution Screenshots – RFQ &amp; Quote Management</a:t>
            </a:r>
            <a:endParaRPr lang="en-IN" sz="3000" dirty="0">
              <a:latin typeface="Garamond" panose="02020404030301010803" pitchFamily="18" charset="0"/>
            </a:endParaRPr>
          </a:p>
        </p:txBody>
      </p:sp>
      <p:pic>
        <p:nvPicPr>
          <p:cNvPr id="2" name="Picture 1">
            <a:extLst>
              <a:ext uri="{FF2B5EF4-FFF2-40B4-BE49-F238E27FC236}">
                <a16:creationId xmlns:a16="http://schemas.microsoft.com/office/drawing/2014/main" id="{D9E8CE31-8543-429E-8611-7FD992A2EEFC}"/>
              </a:ext>
            </a:extLst>
          </p:cNvPr>
          <p:cNvPicPr>
            <a:picLocks noChangeAspect="1"/>
          </p:cNvPicPr>
          <p:nvPr/>
        </p:nvPicPr>
        <p:blipFill>
          <a:blip r:embed="rId2"/>
          <a:stretch>
            <a:fillRect/>
          </a:stretch>
        </p:blipFill>
        <p:spPr>
          <a:xfrm>
            <a:off x="4788024" y="552526"/>
            <a:ext cx="4355976" cy="2134740"/>
          </a:xfrm>
          <a:prstGeom prst="rect">
            <a:avLst/>
          </a:prstGeom>
        </p:spPr>
      </p:pic>
      <p:pic>
        <p:nvPicPr>
          <p:cNvPr id="3" name="Picture 2">
            <a:extLst>
              <a:ext uri="{FF2B5EF4-FFF2-40B4-BE49-F238E27FC236}">
                <a16:creationId xmlns:a16="http://schemas.microsoft.com/office/drawing/2014/main" id="{09EC5239-6B22-44AB-870A-DD758E960756}"/>
              </a:ext>
            </a:extLst>
          </p:cNvPr>
          <p:cNvPicPr>
            <a:picLocks noChangeAspect="1"/>
          </p:cNvPicPr>
          <p:nvPr/>
        </p:nvPicPr>
        <p:blipFill>
          <a:blip r:embed="rId3"/>
          <a:stretch>
            <a:fillRect/>
          </a:stretch>
        </p:blipFill>
        <p:spPr>
          <a:xfrm>
            <a:off x="11252" y="552526"/>
            <a:ext cx="4776772" cy="2134740"/>
          </a:xfrm>
          <a:prstGeom prst="rect">
            <a:avLst/>
          </a:prstGeom>
        </p:spPr>
      </p:pic>
      <p:pic>
        <p:nvPicPr>
          <p:cNvPr id="4" name="Picture 3">
            <a:extLst>
              <a:ext uri="{FF2B5EF4-FFF2-40B4-BE49-F238E27FC236}">
                <a16:creationId xmlns:a16="http://schemas.microsoft.com/office/drawing/2014/main" id="{97529563-0102-49E5-A4CE-FC4269C24B66}"/>
              </a:ext>
            </a:extLst>
          </p:cNvPr>
          <p:cNvPicPr>
            <a:picLocks noChangeAspect="1"/>
          </p:cNvPicPr>
          <p:nvPr/>
        </p:nvPicPr>
        <p:blipFill>
          <a:blip r:embed="rId4"/>
          <a:stretch>
            <a:fillRect/>
          </a:stretch>
        </p:blipFill>
        <p:spPr>
          <a:xfrm>
            <a:off x="0" y="2687266"/>
            <a:ext cx="4788024" cy="2260748"/>
          </a:xfrm>
          <a:prstGeom prst="rect">
            <a:avLst/>
          </a:prstGeom>
        </p:spPr>
      </p:pic>
      <p:pic>
        <p:nvPicPr>
          <p:cNvPr id="5" name="Picture 4">
            <a:extLst>
              <a:ext uri="{FF2B5EF4-FFF2-40B4-BE49-F238E27FC236}">
                <a16:creationId xmlns:a16="http://schemas.microsoft.com/office/drawing/2014/main" id="{27209A3A-9AE8-438B-B1F4-0C07386CDD40}"/>
              </a:ext>
            </a:extLst>
          </p:cNvPr>
          <p:cNvPicPr>
            <a:picLocks noChangeAspect="1"/>
          </p:cNvPicPr>
          <p:nvPr/>
        </p:nvPicPr>
        <p:blipFill>
          <a:blip r:embed="rId5"/>
          <a:stretch>
            <a:fillRect/>
          </a:stretch>
        </p:blipFill>
        <p:spPr>
          <a:xfrm>
            <a:off x="4799276" y="2687266"/>
            <a:ext cx="4344724" cy="2260748"/>
          </a:xfrm>
          <a:prstGeom prst="rect">
            <a:avLst/>
          </a:prstGeom>
        </p:spPr>
      </p:pic>
    </p:spTree>
    <p:extLst>
      <p:ext uri="{BB962C8B-B14F-4D97-AF65-F5344CB8AC3E}">
        <p14:creationId xmlns:p14="http://schemas.microsoft.com/office/powerpoint/2010/main" val="29911915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IN"/>
          </a:p>
        </p:txBody>
      </p:sp>
      <p:sp>
        <p:nvSpPr>
          <p:cNvPr id="8" name="Title 3">
            <a:extLst>
              <a:ext uri="{FF2B5EF4-FFF2-40B4-BE49-F238E27FC236}">
                <a16:creationId xmlns:a16="http://schemas.microsoft.com/office/drawing/2014/main" id="{91FF7ACE-201A-4F85-91A2-2EC539F22440}"/>
              </a:ext>
            </a:extLst>
          </p:cNvPr>
          <p:cNvSpPr txBox="1">
            <a:spLocks/>
          </p:cNvSpPr>
          <p:nvPr/>
        </p:nvSpPr>
        <p:spPr>
          <a:xfrm>
            <a:off x="0" y="27633"/>
            <a:ext cx="7740352" cy="455885"/>
          </a:xfrm>
          <a:prstGeom prst="rect">
            <a:avLst/>
          </a:prstGeom>
        </p:spPr>
        <p:txBody>
          <a:bodyPr>
            <a:noAutofit/>
          </a:bodyPr>
          <a:lstStyle>
            <a:lvl1pPr algn="ctr" defTabSz="685773" rtl="0" eaLnBrk="1" latinLnBrk="0" hangingPunct="1">
              <a:spcBef>
                <a:spcPct val="0"/>
              </a:spcBef>
              <a:buNone/>
              <a:defRPr sz="3300" kern="1200">
                <a:solidFill>
                  <a:schemeClr val="tx1"/>
                </a:solidFill>
                <a:latin typeface="+mj-lt"/>
                <a:ea typeface="+mj-ea"/>
                <a:cs typeface="+mj-cs"/>
              </a:defRPr>
            </a:lvl1pPr>
          </a:lstStyle>
          <a:p>
            <a:pPr algn="l"/>
            <a:r>
              <a:rPr lang="en-IN" sz="2000" dirty="0">
                <a:latin typeface="Garamond" panose="02020404030301010803" pitchFamily="18" charset="0"/>
                <a:cs typeface="Segoe UI Light" panose="020B0502040204020203" pitchFamily="34" charset="0"/>
              </a:rPr>
              <a:t>     Solution Screenshots – Enhancements in Dynamics 365 Business Central</a:t>
            </a:r>
            <a:endParaRPr lang="en-IN" sz="2000" dirty="0">
              <a:latin typeface="Garamond" panose="02020404030301010803" pitchFamily="18" charset="0"/>
            </a:endParaRPr>
          </a:p>
        </p:txBody>
      </p:sp>
      <p:pic>
        <p:nvPicPr>
          <p:cNvPr id="3" name="Picture 2">
            <a:extLst>
              <a:ext uri="{FF2B5EF4-FFF2-40B4-BE49-F238E27FC236}">
                <a16:creationId xmlns:a16="http://schemas.microsoft.com/office/drawing/2014/main" id="{5A75F095-BD76-45C7-92E7-143CAF01BF7B}"/>
              </a:ext>
            </a:extLst>
          </p:cNvPr>
          <p:cNvPicPr>
            <a:picLocks noChangeAspect="1"/>
          </p:cNvPicPr>
          <p:nvPr/>
        </p:nvPicPr>
        <p:blipFill>
          <a:blip r:embed="rId2"/>
          <a:stretch>
            <a:fillRect/>
          </a:stretch>
        </p:blipFill>
        <p:spPr>
          <a:xfrm>
            <a:off x="0" y="529902"/>
            <a:ext cx="4411678" cy="2140321"/>
          </a:xfrm>
          <a:prstGeom prst="rect">
            <a:avLst/>
          </a:prstGeom>
        </p:spPr>
      </p:pic>
      <p:pic>
        <p:nvPicPr>
          <p:cNvPr id="5" name="Picture 4">
            <a:extLst>
              <a:ext uri="{FF2B5EF4-FFF2-40B4-BE49-F238E27FC236}">
                <a16:creationId xmlns:a16="http://schemas.microsoft.com/office/drawing/2014/main" id="{AFE92E4A-5911-491E-B545-C427625804C2}"/>
              </a:ext>
            </a:extLst>
          </p:cNvPr>
          <p:cNvPicPr>
            <a:picLocks noChangeAspect="1"/>
          </p:cNvPicPr>
          <p:nvPr/>
        </p:nvPicPr>
        <p:blipFill>
          <a:blip r:embed="rId3"/>
          <a:stretch>
            <a:fillRect/>
          </a:stretch>
        </p:blipFill>
        <p:spPr>
          <a:xfrm>
            <a:off x="4411678" y="529902"/>
            <a:ext cx="4732322" cy="2186705"/>
          </a:xfrm>
          <a:prstGeom prst="rect">
            <a:avLst/>
          </a:prstGeom>
        </p:spPr>
      </p:pic>
      <p:pic>
        <p:nvPicPr>
          <p:cNvPr id="6" name="Picture 5">
            <a:extLst>
              <a:ext uri="{FF2B5EF4-FFF2-40B4-BE49-F238E27FC236}">
                <a16:creationId xmlns:a16="http://schemas.microsoft.com/office/drawing/2014/main" id="{05DFCBAC-6C85-4BCF-9BEB-44E5DF78614B}"/>
              </a:ext>
            </a:extLst>
          </p:cNvPr>
          <p:cNvPicPr>
            <a:picLocks noChangeAspect="1"/>
          </p:cNvPicPr>
          <p:nvPr/>
        </p:nvPicPr>
        <p:blipFill>
          <a:blip r:embed="rId4"/>
          <a:stretch>
            <a:fillRect/>
          </a:stretch>
        </p:blipFill>
        <p:spPr>
          <a:xfrm>
            <a:off x="0" y="2670222"/>
            <a:ext cx="4499992" cy="2277791"/>
          </a:xfrm>
          <a:prstGeom prst="rect">
            <a:avLst/>
          </a:prstGeom>
        </p:spPr>
      </p:pic>
      <p:pic>
        <p:nvPicPr>
          <p:cNvPr id="7" name="Picture 6">
            <a:extLst>
              <a:ext uri="{FF2B5EF4-FFF2-40B4-BE49-F238E27FC236}">
                <a16:creationId xmlns:a16="http://schemas.microsoft.com/office/drawing/2014/main" id="{FEE4B43E-EF83-4E82-90A7-E487ECEBF7CB}"/>
              </a:ext>
            </a:extLst>
          </p:cNvPr>
          <p:cNvPicPr>
            <a:picLocks noChangeAspect="1"/>
          </p:cNvPicPr>
          <p:nvPr/>
        </p:nvPicPr>
        <p:blipFill>
          <a:blip r:embed="rId5"/>
          <a:stretch>
            <a:fillRect/>
          </a:stretch>
        </p:blipFill>
        <p:spPr>
          <a:xfrm>
            <a:off x="4499992" y="2762991"/>
            <a:ext cx="4644008" cy="2185022"/>
          </a:xfrm>
          <a:prstGeom prst="rect">
            <a:avLst/>
          </a:prstGeom>
        </p:spPr>
      </p:pic>
    </p:spTree>
    <p:extLst>
      <p:ext uri="{BB962C8B-B14F-4D97-AF65-F5344CB8AC3E}">
        <p14:creationId xmlns:p14="http://schemas.microsoft.com/office/powerpoint/2010/main" val="29477424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79FC9-0E8A-4120-817A-53452E6A00EF}"/>
              </a:ext>
            </a:extLst>
          </p:cNvPr>
          <p:cNvSpPr>
            <a:spLocks noGrp="1"/>
          </p:cNvSpPr>
          <p:nvPr>
            <p:ph type="title"/>
          </p:nvPr>
        </p:nvSpPr>
        <p:spPr>
          <a:xfrm>
            <a:off x="457200" y="205979"/>
            <a:ext cx="8229600" cy="342897"/>
          </a:xfrm>
        </p:spPr>
        <p:txBody>
          <a:bodyPr>
            <a:normAutofit fontScale="90000"/>
          </a:bodyPr>
          <a:lstStyle/>
          <a:p>
            <a:r>
              <a:rPr lang="en-US" dirty="0"/>
              <a:t>Solution Screenshot- ASN List &amp; Invoice list</a:t>
            </a:r>
            <a:endParaRPr lang="en-IN" dirty="0"/>
          </a:p>
        </p:txBody>
      </p:sp>
      <p:pic>
        <p:nvPicPr>
          <p:cNvPr id="4" name="Content Placeholder 3">
            <a:extLst>
              <a:ext uri="{FF2B5EF4-FFF2-40B4-BE49-F238E27FC236}">
                <a16:creationId xmlns:a16="http://schemas.microsoft.com/office/drawing/2014/main" id="{6E893B9F-7C30-4124-B019-4A99C8DAC6DA}"/>
              </a:ext>
            </a:extLst>
          </p:cNvPr>
          <p:cNvPicPr>
            <a:picLocks noGrp="1" noChangeAspect="1"/>
          </p:cNvPicPr>
          <p:nvPr>
            <p:ph idx="1"/>
          </p:nvPr>
        </p:nvPicPr>
        <p:blipFill>
          <a:blip r:embed="rId2"/>
          <a:stretch>
            <a:fillRect/>
          </a:stretch>
        </p:blipFill>
        <p:spPr>
          <a:xfrm>
            <a:off x="0" y="771551"/>
            <a:ext cx="4644009" cy="2160240"/>
          </a:xfrm>
          <a:prstGeom prst="rect">
            <a:avLst/>
          </a:prstGeom>
        </p:spPr>
      </p:pic>
      <p:pic>
        <p:nvPicPr>
          <p:cNvPr id="5" name="Picture 4">
            <a:extLst>
              <a:ext uri="{FF2B5EF4-FFF2-40B4-BE49-F238E27FC236}">
                <a16:creationId xmlns:a16="http://schemas.microsoft.com/office/drawing/2014/main" id="{B47F2453-2EB6-4800-914F-250874BE5F8C}"/>
              </a:ext>
            </a:extLst>
          </p:cNvPr>
          <p:cNvPicPr>
            <a:picLocks noChangeAspect="1"/>
          </p:cNvPicPr>
          <p:nvPr/>
        </p:nvPicPr>
        <p:blipFill>
          <a:blip r:embed="rId3"/>
          <a:stretch>
            <a:fillRect/>
          </a:stretch>
        </p:blipFill>
        <p:spPr>
          <a:xfrm>
            <a:off x="4644009" y="771550"/>
            <a:ext cx="4499991" cy="2160241"/>
          </a:xfrm>
          <a:prstGeom prst="rect">
            <a:avLst/>
          </a:prstGeom>
        </p:spPr>
      </p:pic>
      <p:pic>
        <p:nvPicPr>
          <p:cNvPr id="6" name="Picture 5">
            <a:extLst>
              <a:ext uri="{FF2B5EF4-FFF2-40B4-BE49-F238E27FC236}">
                <a16:creationId xmlns:a16="http://schemas.microsoft.com/office/drawing/2014/main" id="{D437A7FF-791B-496C-93F6-87F9BEA0F8BE}"/>
              </a:ext>
            </a:extLst>
          </p:cNvPr>
          <p:cNvPicPr>
            <a:picLocks noChangeAspect="1"/>
          </p:cNvPicPr>
          <p:nvPr/>
        </p:nvPicPr>
        <p:blipFill>
          <a:blip r:embed="rId4"/>
          <a:stretch>
            <a:fillRect/>
          </a:stretch>
        </p:blipFill>
        <p:spPr>
          <a:xfrm>
            <a:off x="0" y="2931789"/>
            <a:ext cx="4644009" cy="2005731"/>
          </a:xfrm>
          <a:prstGeom prst="rect">
            <a:avLst/>
          </a:prstGeom>
        </p:spPr>
      </p:pic>
      <p:pic>
        <p:nvPicPr>
          <p:cNvPr id="7" name="Picture 6">
            <a:extLst>
              <a:ext uri="{FF2B5EF4-FFF2-40B4-BE49-F238E27FC236}">
                <a16:creationId xmlns:a16="http://schemas.microsoft.com/office/drawing/2014/main" id="{2E420C97-9779-4CC0-A242-181D5F8889C9}"/>
              </a:ext>
            </a:extLst>
          </p:cNvPr>
          <p:cNvPicPr>
            <a:picLocks noChangeAspect="1"/>
          </p:cNvPicPr>
          <p:nvPr/>
        </p:nvPicPr>
        <p:blipFill>
          <a:blip r:embed="rId5"/>
          <a:stretch>
            <a:fillRect/>
          </a:stretch>
        </p:blipFill>
        <p:spPr>
          <a:xfrm>
            <a:off x="4644008" y="2931788"/>
            <a:ext cx="4499991" cy="2005731"/>
          </a:xfrm>
          <a:prstGeom prst="rect">
            <a:avLst/>
          </a:prstGeom>
        </p:spPr>
      </p:pic>
    </p:spTree>
    <p:extLst>
      <p:ext uri="{BB962C8B-B14F-4D97-AF65-F5344CB8AC3E}">
        <p14:creationId xmlns:p14="http://schemas.microsoft.com/office/powerpoint/2010/main" val="16383973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80E3A-D0DA-4325-8A15-0E521B823F9C}"/>
              </a:ext>
            </a:extLst>
          </p:cNvPr>
          <p:cNvSpPr>
            <a:spLocks noGrp="1"/>
          </p:cNvSpPr>
          <p:nvPr>
            <p:ph type="title"/>
          </p:nvPr>
        </p:nvSpPr>
        <p:spPr>
          <a:xfrm>
            <a:off x="457200" y="205979"/>
            <a:ext cx="8229600" cy="342897"/>
          </a:xfrm>
        </p:spPr>
        <p:txBody>
          <a:bodyPr>
            <a:normAutofit fontScale="90000"/>
          </a:bodyPr>
          <a:lstStyle/>
          <a:p>
            <a:r>
              <a:rPr lang="en-US" dirty="0"/>
              <a:t>Solution Screenshot- Order &amp; ASN management</a:t>
            </a:r>
            <a:endParaRPr lang="en-IN" dirty="0"/>
          </a:p>
        </p:txBody>
      </p:sp>
      <p:pic>
        <p:nvPicPr>
          <p:cNvPr id="4" name="Content Placeholder 3">
            <a:extLst>
              <a:ext uri="{FF2B5EF4-FFF2-40B4-BE49-F238E27FC236}">
                <a16:creationId xmlns:a16="http://schemas.microsoft.com/office/drawing/2014/main" id="{34E59D17-4375-4316-A336-BDE385492A7D}"/>
              </a:ext>
            </a:extLst>
          </p:cNvPr>
          <p:cNvPicPr>
            <a:picLocks noGrp="1" noChangeAspect="1"/>
          </p:cNvPicPr>
          <p:nvPr>
            <p:ph idx="1"/>
          </p:nvPr>
        </p:nvPicPr>
        <p:blipFill>
          <a:blip r:embed="rId2"/>
          <a:stretch>
            <a:fillRect/>
          </a:stretch>
        </p:blipFill>
        <p:spPr>
          <a:xfrm>
            <a:off x="0" y="699542"/>
            <a:ext cx="4355976" cy="2088232"/>
          </a:xfrm>
          <a:prstGeom prst="rect">
            <a:avLst/>
          </a:prstGeom>
        </p:spPr>
      </p:pic>
      <p:pic>
        <p:nvPicPr>
          <p:cNvPr id="6" name="Picture 5">
            <a:extLst>
              <a:ext uri="{FF2B5EF4-FFF2-40B4-BE49-F238E27FC236}">
                <a16:creationId xmlns:a16="http://schemas.microsoft.com/office/drawing/2014/main" id="{6D8592D9-116B-4A77-8EA6-752906D1A077}"/>
              </a:ext>
            </a:extLst>
          </p:cNvPr>
          <p:cNvPicPr>
            <a:picLocks noChangeAspect="1"/>
          </p:cNvPicPr>
          <p:nvPr/>
        </p:nvPicPr>
        <p:blipFill>
          <a:blip r:embed="rId3"/>
          <a:stretch>
            <a:fillRect/>
          </a:stretch>
        </p:blipFill>
        <p:spPr>
          <a:xfrm>
            <a:off x="0" y="2787773"/>
            <a:ext cx="4355976" cy="2149747"/>
          </a:xfrm>
          <a:prstGeom prst="rect">
            <a:avLst/>
          </a:prstGeom>
        </p:spPr>
      </p:pic>
      <p:pic>
        <p:nvPicPr>
          <p:cNvPr id="7" name="Picture 6">
            <a:extLst>
              <a:ext uri="{FF2B5EF4-FFF2-40B4-BE49-F238E27FC236}">
                <a16:creationId xmlns:a16="http://schemas.microsoft.com/office/drawing/2014/main" id="{D866D638-EB39-43BC-893C-08A01A4C5C37}"/>
              </a:ext>
            </a:extLst>
          </p:cNvPr>
          <p:cNvPicPr>
            <a:picLocks noChangeAspect="1"/>
          </p:cNvPicPr>
          <p:nvPr/>
        </p:nvPicPr>
        <p:blipFill>
          <a:blip r:embed="rId4"/>
          <a:stretch>
            <a:fillRect/>
          </a:stretch>
        </p:blipFill>
        <p:spPr>
          <a:xfrm>
            <a:off x="4355976" y="605540"/>
            <a:ext cx="4788024" cy="2398258"/>
          </a:xfrm>
          <a:prstGeom prst="rect">
            <a:avLst/>
          </a:prstGeom>
        </p:spPr>
      </p:pic>
      <p:pic>
        <p:nvPicPr>
          <p:cNvPr id="8" name="Picture 7">
            <a:extLst>
              <a:ext uri="{FF2B5EF4-FFF2-40B4-BE49-F238E27FC236}">
                <a16:creationId xmlns:a16="http://schemas.microsoft.com/office/drawing/2014/main" id="{6FD473D0-BE64-433F-9204-89F95CC32946}"/>
              </a:ext>
            </a:extLst>
          </p:cNvPr>
          <p:cNvPicPr>
            <a:picLocks noChangeAspect="1"/>
          </p:cNvPicPr>
          <p:nvPr/>
        </p:nvPicPr>
        <p:blipFill>
          <a:blip r:embed="rId5"/>
          <a:stretch>
            <a:fillRect/>
          </a:stretch>
        </p:blipFill>
        <p:spPr>
          <a:xfrm>
            <a:off x="4355976" y="2948436"/>
            <a:ext cx="4788024" cy="1989083"/>
          </a:xfrm>
          <a:prstGeom prst="rect">
            <a:avLst/>
          </a:prstGeom>
        </p:spPr>
      </p:pic>
    </p:spTree>
    <p:extLst>
      <p:ext uri="{BB962C8B-B14F-4D97-AF65-F5344CB8AC3E}">
        <p14:creationId xmlns:p14="http://schemas.microsoft.com/office/powerpoint/2010/main" val="215895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5C9E8-44CD-4E94-8333-3C03E3D9746B}"/>
              </a:ext>
            </a:extLst>
          </p:cNvPr>
          <p:cNvSpPr>
            <a:spLocks noGrp="1"/>
          </p:cNvSpPr>
          <p:nvPr>
            <p:ph type="title"/>
          </p:nvPr>
        </p:nvSpPr>
        <p:spPr>
          <a:xfrm>
            <a:off x="457200" y="205979"/>
            <a:ext cx="8229600" cy="644626"/>
          </a:xfrm>
        </p:spPr>
        <p:txBody>
          <a:bodyPr>
            <a:normAutofit fontScale="90000"/>
          </a:bodyPr>
          <a:lstStyle/>
          <a:p>
            <a:r>
              <a:rPr lang="en-US" dirty="0"/>
              <a:t>Solution Screenshot- Blanket order &amp; Purchase Return Order </a:t>
            </a:r>
            <a:endParaRPr lang="en-IN" dirty="0"/>
          </a:p>
        </p:txBody>
      </p:sp>
      <p:pic>
        <p:nvPicPr>
          <p:cNvPr id="4" name="Content Placeholder 3">
            <a:extLst>
              <a:ext uri="{FF2B5EF4-FFF2-40B4-BE49-F238E27FC236}">
                <a16:creationId xmlns:a16="http://schemas.microsoft.com/office/drawing/2014/main" id="{8B129244-D2A2-4791-8EE3-4445F61DC3F3}"/>
              </a:ext>
            </a:extLst>
          </p:cNvPr>
          <p:cNvPicPr>
            <a:picLocks noGrp="1" noChangeAspect="1"/>
          </p:cNvPicPr>
          <p:nvPr>
            <p:ph idx="1"/>
          </p:nvPr>
        </p:nvPicPr>
        <p:blipFill>
          <a:blip r:embed="rId2"/>
          <a:stretch>
            <a:fillRect/>
          </a:stretch>
        </p:blipFill>
        <p:spPr>
          <a:xfrm>
            <a:off x="179512" y="1215761"/>
            <a:ext cx="4248472" cy="1875655"/>
          </a:xfrm>
          <a:prstGeom prst="rect">
            <a:avLst/>
          </a:prstGeom>
        </p:spPr>
      </p:pic>
      <p:pic>
        <p:nvPicPr>
          <p:cNvPr id="5" name="Picture 4">
            <a:extLst>
              <a:ext uri="{FF2B5EF4-FFF2-40B4-BE49-F238E27FC236}">
                <a16:creationId xmlns:a16="http://schemas.microsoft.com/office/drawing/2014/main" id="{F4B53171-77BB-49E1-996F-04D0ECF6E1A6}"/>
              </a:ext>
            </a:extLst>
          </p:cNvPr>
          <p:cNvPicPr>
            <a:picLocks noChangeAspect="1"/>
          </p:cNvPicPr>
          <p:nvPr/>
        </p:nvPicPr>
        <p:blipFill>
          <a:blip r:embed="rId3"/>
          <a:stretch>
            <a:fillRect/>
          </a:stretch>
        </p:blipFill>
        <p:spPr>
          <a:xfrm>
            <a:off x="4572000" y="1200150"/>
            <a:ext cx="4464494" cy="1875656"/>
          </a:xfrm>
          <a:prstGeom prst="rect">
            <a:avLst/>
          </a:prstGeom>
        </p:spPr>
      </p:pic>
      <p:pic>
        <p:nvPicPr>
          <p:cNvPr id="6" name="Picture 5">
            <a:extLst>
              <a:ext uri="{FF2B5EF4-FFF2-40B4-BE49-F238E27FC236}">
                <a16:creationId xmlns:a16="http://schemas.microsoft.com/office/drawing/2014/main" id="{4A2C62C6-26CD-430E-B017-3592CD828ED8}"/>
              </a:ext>
            </a:extLst>
          </p:cNvPr>
          <p:cNvPicPr>
            <a:picLocks noChangeAspect="1"/>
          </p:cNvPicPr>
          <p:nvPr/>
        </p:nvPicPr>
        <p:blipFill>
          <a:blip r:embed="rId4"/>
          <a:stretch>
            <a:fillRect/>
          </a:stretch>
        </p:blipFill>
        <p:spPr>
          <a:xfrm>
            <a:off x="179512" y="3091415"/>
            <a:ext cx="4248472" cy="1846105"/>
          </a:xfrm>
          <a:prstGeom prst="rect">
            <a:avLst/>
          </a:prstGeom>
        </p:spPr>
      </p:pic>
      <p:pic>
        <p:nvPicPr>
          <p:cNvPr id="7" name="Picture 6">
            <a:extLst>
              <a:ext uri="{FF2B5EF4-FFF2-40B4-BE49-F238E27FC236}">
                <a16:creationId xmlns:a16="http://schemas.microsoft.com/office/drawing/2014/main" id="{430D7C2D-93EC-418D-A873-09AC1EF718AB}"/>
              </a:ext>
            </a:extLst>
          </p:cNvPr>
          <p:cNvPicPr>
            <a:picLocks noChangeAspect="1"/>
          </p:cNvPicPr>
          <p:nvPr/>
        </p:nvPicPr>
        <p:blipFill>
          <a:blip r:embed="rId5"/>
          <a:stretch>
            <a:fillRect/>
          </a:stretch>
        </p:blipFill>
        <p:spPr>
          <a:xfrm>
            <a:off x="4572000" y="3075806"/>
            <a:ext cx="4464494" cy="1861713"/>
          </a:xfrm>
          <a:prstGeom prst="rect">
            <a:avLst/>
          </a:prstGeom>
        </p:spPr>
      </p:pic>
    </p:spTree>
    <p:extLst>
      <p:ext uri="{BB962C8B-B14F-4D97-AF65-F5344CB8AC3E}">
        <p14:creationId xmlns:p14="http://schemas.microsoft.com/office/powerpoint/2010/main" val="35359194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0C1DC-FC13-4313-B7C7-AFC55EB7642D}"/>
              </a:ext>
            </a:extLst>
          </p:cNvPr>
          <p:cNvSpPr>
            <a:spLocks noGrp="1"/>
          </p:cNvSpPr>
          <p:nvPr>
            <p:ph type="title"/>
          </p:nvPr>
        </p:nvSpPr>
        <p:spPr>
          <a:xfrm>
            <a:off x="457200" y="123478"/>
            <a:ext cx="8229600" cy="939751"/>
          </a:xfrm>
        </p:spPr>
        <p:txBody>
          <a:bodyPr>
            <a:normAutofit fontScale="90000"/>
          </a:bodyPr>
          <a:lstStyle/>
          <a:p>
            <a:r>
              <a:rPr lang="en-US" dirty="0"/>
              <a:t>Solution Screenshot- Item Registration &amp; Mail Parsing </a:t>
            </a:r>
            <a:endParaRPr lang="en-IN" dirty="0"/>
          </a:p>
        </p:txBody>
      </p:sp>
      <p:pic>
        <p:nvPicPr>
          <p:cNvPr id="4" name="Content Placeholder 3">
            <a:extLst>
              <a:ext uri="{FF2B5EF4-FFF2-40B4-BE49-F238E27FC236}">
                <a16:creationId xmlns:a16="http://schemas.microsoft.com/office/drawing/2014/main" id="{176CB566-A215-4547-85E6-95F8CFE3C12E}"/>
              </a:ext>
            </a:extLst>
          </p:cNvPr>
          <p:cNvPicPr>
            <a:picLocks noGrp="1" noChangeAspect="1"/>
          </p:cNvPicPr>
          <p:nvPr>
            <p:ph idx="1"/>
          </p:nvPr>
        </p:nvPicPr>
        <p:blipFill>
          <a:blip r:embed="rId2"/>
          <a:stretch>
            <a:fillRect/>
          </a:stretch>
        </p:blipFill>
        <p:spPr>
          <a:xfrm>
            <a:off x="179512" y="1035356"/>
            <a:ext cx="4032448" cy="1731640"/>
          </a:xfrm>
          <a:prstGeom prst="rect">
            <a:avLst/>
          </a:prstGeom>
        </p:spPr>
      </p:pic>
      <p:pic>
        <p:nvPicPr>
          <p:cNvPr id="5" name="Picture 4">
            <a:extLst>
              <a:ext uri="{FF2B5EF4-FFF2-40B4-BE49-F238E27FC236}">
                <a16:creationId xmlns:a16="http://schemas.microsoft.com/office/drawing/2014/main" id="{8EED7C24-B922-4823-B1EE-C8C6BCAD3E7D}"/>
              </a:ext>
            </a:extLst>
          </p:cNvPr>
          <p:cNvPicPr>
            <a:picLocks noChangeAspect="1"/>
          </p:cNvPicPr>
          <p:nvPr/>
        </p:nvPicPr>
        <p:blipFill>
          <a:blip r:embed="rId3"/>
          <a:stretch>
            <a:fillRect/>
          </a:stretch>
        </p:blipFill>
        <p:spPr>
          <a:xfrm>
            <a:off x="4283968" y="1035356"/>
            <a:ext cx="4680520" cy="1731640"/>
          </a:xfrm>
          <a:prstGeom prst="rect">
            <a:avLst/>
          </a:prstGeom>
        </p:spPr>
      </p:pic>
      <p:pic>
        <p:nvPicPr>
          <p:cNvPr id="6" name="Picture 5">
            <a:extLst>
              <a:ext uri="{FF2B5EF4-FFF2-40B4-BE49-F238E27FC236}">
                <a16:creationId xmlns:a16="http://schemas.microsoft.com/office/drawing/2014/main" id="{F66D8C29-841B-46CB-965F-D650CC07E9E5}"/>
              </a:ext>
            </a:extLst>
          </p:cNvPr>
          <p:cNvPicPr>
            <a:picLocks noChangeAspect="1"/>
          </p:cNvPicPr>
          <p:nvPr/>
        </p:nvPicPr>
        <p:blipFill>
          <a:blip r:embed="rId4"/>
          <a:stretch>
            <a:fillRect/>
          </a:stretch>
        </p:blipFill>
        <p:spPr>
          <a:xfrm>
            <a:off x="4499991" y="2893309"/>
            <a:ext cx="4186809" cy="1982697"/>
          </a:xfrm>
          <a:prstGeom prst="rect">
            <a:avLst/>
          </a:prstGeom>
        </p:spPr>
      </p:pic>
      <p:pic>
        <p:nvPicPr>
          <p:cNvPr id="1028" name="Picture 4" descr="C:\Users\jega.s\AppData\Local\Temp\SNAGHTML57eee907.PNG">
            <a:extLst>
              <a:ext uri="{FF2B5EF4-FFF2-40B4-BE49-F238E27FC236}">
                <a16:creationId xmlns:a16="http://schemas.microsoft.com/office/drawing/2014/main" id="{CCC1C68A-3872-4387-B046-63B647C8EF9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9512" y="2893309"/>
            <a:ext cx="4032448" cy="19826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21992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4ED8A9DE-A3E6-46DD-81D8-98365DE34A94}"/>
              </a:ext>
            </a:extLst>
          </p:cNvPr>
          <p:cNvPicPr>
            <a:picLocks noGrp="1" noChangeAspect="1"/>
          </p:cNvPicPr>
          <p:nvPr>
            <p:ph idx="1"/>
          </p:nvPr>
        </p:nvPicPr>
        <p:blipFill>
          <a:blip r:embed="rId2"/>
          <a:stretch>
            <a:fillRect/>
          </a:stretch>
        </p:blipFill>
        <p:spPr>
          <a:xfrm>
            <a:off x="1" y="3003798"/>
            <a:ext cx="4625122" cy="1944216"/>
          </a:xfrm>
          <a:prstGeom prst="rect">
            <a:avLst/>
          </a:prstGeom>
        </p:spPr>
      </p:pic>
      <p:sp>
        <p:nvSpPr>
          <p:cNvPr id="10" name="Title 3">
            <a:extLst>
              <a:ext uri="{FF2B5EF4-FFF2-40B4-BE49-F238E27FC236}">
                <a16:creationId xmlns:a16="http://schemas.microsoft.com/office/drawing/2014/main" id="{BBC8B2B6-AC6B-4AE5-A74B-7558CA3FD711}"/>
              </a:ext>
            </a:extLst>
          </p:cNvPr>
          <p:cNvSpPr txBox="1">
            <a:spLocks/>
          </p:cNvSpPr>
          <p:nvPr/>
        </p:nvSpPr>
        <p:spPr>
          <a:xfrm>
            <a:off x="0" y="0"/>
            <a:ext cx="9144000" cy="573528"/>
          </a:xfrm>
          <a:prstGeom prst="rect">
            <a:avLst/>
          </a:prstGeom>
        </p:spPr>
        <p:txBody>
          <a:bodyPr>
            <a:noAutofit/>
          </a:bodyPr>
          <a:lstStyle>
            <a:lvl1pPr algn="ctr" defTabSz="685773" rtl="0" eaLnBrk="1" latinLnBrk="0" hangingPunct="1">
              <a:spcBef>
                <a:spcPct val="0"/>
              </a:spcBef>
              <a:buNone/>
              <a:defRPr sz="3300" kern="1200">
                <a:solidFill>
                  <a:schemeClr val="tx1"/>
                </a:solidFill>
                <a:latin typeface="+mj-lt"/>
                <a:ea typeface="+mj-ea"/>
                <a:cs typeface="+mj-cs"/>
              </a:defRPr>
            </a:lvl1pPr>
          </a:lstStyle>
          <a:p>
            <a:pPr algn="l"/>
            <a:r>
              <a:rPr lang="en-IN" sz="3000" dirty="0">
                <a:latin typeface="Garamond" panose="02020404030301010803" pitchFamily="18" charset="0"/>
                <a:cs typeface="Segoe UI Light" panose="020B0502040204020203" pitchFamily="34" charset="0"/>
              </a:rPr>
              <a:t>      Solution Screenshots – Invoice &amp; Payment View </a:t>
            </a:r>
            <a:br>
              <a:rPr lang="en-IN" sz="3000" dirty="0">
                <a:latin typeface="Garamond" panose="02020404030301010803" pitchFamily="18" charset="0"/>
                <a:cs typeface="Segoe UI Light" panose="020B0502040204020203" pitchFamily="34" charset="0"/>
              </a:rPr>
            </a:br>
            <a:endParaRPr lang="en-IN" sz="3000" dirty="0">
              <a:latin typeface="Garamond" panose="02020404030301010803" pitchFamily="18" charset="0"/>
            </a:endParaRPr>
          </a:p>
        </p:txBody>
      </p:sp>
      <p:pic>
        <p:nvPicPr>
          <p:cNvPr id="3" name="Picture 2">
            <a:extLst>
              <a:ext uri="{FF2B5EF4-FFF2-40B4-BE49-F238E27FC236}">
                <a16:creationId xmlns:a16="http://schemas.microsoft.com/office/drawing/2014/main" id="{7A7A4C32-0B15-47B0-A520-6B29291E703B}"/>
              </a:ext>
            </a:extLst>
          </p:cNvPr>
          <p:cNvPicPr>
            <a:picLocks noChangeAspect="1"/>
          </p:cNvPicPr>
          <p:nvPr/>
        </p:nvPicPr>
        <p:blipFill>
          <a:blip r:embed="rId3"/>
          <a:stretch>
            <a:fillRect/>
          </a:stretch>
        </p:blipFill>
        <p:spPr>
          <a:xfrm>
            <a:off x="0" y="528900"/>
            <a:ext cx="4625122" cy="2284566"/>
          </a:xfrm>
          <a:prstGeom prst="rect">
            <a:avLst/>
          </a:prstGeom>
        </p:spPr>
      </p:pic>
      <p:pic>
        <p:nvPicPr>
          <p:cNvPr id="5" name="Picture 4">
            <a:extLst>
              <a:ext uri="{FF2B5EF4-FFF2-40B4-BE49-F238E27FC236}">
                <a16:creationId xmlns:a16="http://schemas.microsoft.com/office/drawing/2014/main" id="{DBEE2201-7B86-4EE3-8B11-D4A68F6D52A1}"/>
              </a:ext>
            </a:extLst>
          </p:cNvPr>
          <p:cNvPicPr>
            <a:picLocks noChangeAspect="1"/>
          </p:cNvPicPr>
          <p:nvPr/>
        </p:nvPicPr>
        <p:blipFill>
          <a:blip r:embed="rId4"/>
          <a:stretch>
            <a:fillRect/>
          </a:stretch>
        </p:blipFill>
        <p:spPr>
          <a:xfrm>
            <a:off x="4625122" y="528900"/>
            <a:ext cx="4518878" cy="2402890"/>
          </a:xfrm>
          <a:prstGeom prst="rect">
            <a:avLst/>
          </a:prstGeom>
        </p:spPr>
      </p:pic>
      <p:pic>
        <p:nvPicPr>
          <p:cNvPr id="7" name="Picture 6">
            <a:extLst>
              <a:ext uri="{FF2B5EF4-FFF2-40B4-BE49-F238E27FC236}">
                <a16:creationId xmlns:a16="http://schemas.microsoft.com/office/drawing/2014/main" id="{31AFFE7E-A708-40C6-A05B-EE6C312CCAAD}"/>
              </a:ext>
            </a:extLst>
          </p:cNvPr>
          <p:cNvPicPr>
            <a:picLocks noChangeAspect="1"/>
          </p:cNvPicPr>
          <p:nvPr/>
        </p:nvPicPr>
        <p:blipFill>
          <a:blip r:embed="rId5"/>
          <a:stretch>
            <a:fillRect/>
          </a:stretch>
        </p:blipFill>
        <p:spPr>
          <a:xfrm>
            <a:off x="4625122" y="2931790"/>
            <a:ext cx="4518878" cy="2016224"/>
          </a:xfrm>
          <a:prstGeom prst="rect">
            <a:avLst/>
          </a:prstGeom>
        </p:spPr>
      </p:pic>
    </p:spTree>
    <p:extLst>
      <p:ext uri="{BB962C8B-B14F-4D97-AF65-F5344CB8AC3E}">
        <p14:creationId xmlns:p14="http://schemas.microsoft.com/office/powerpoint/2010/main" val="33732389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CF3E8C0-B197-4F7D-AE31-F6778F555056}"/>
              </a:ext>
            </a:extLst>
          </p:cNvPr>
          <p:cNvGrpSpPr/>
          <p:nvPr/>
        </p:nvGrpSpPr>
        <p:grpSpPr>
          <a:xfrm>
            <a:off x="251520" y="771550"/>
            <a:ext cx="8424935" cy="3722995"/>
            <a:chOff x="320635" y="915566"/>
            <a:chExt cx="5680076" cy="3558456"/>
          </a:xfrm>
        </p:grpSpPr>
        <p:grpSp>
          <p:nvGrpSpPr>
            <p:cNvPr id="5" name="Group 4">
              <a:extLst>
                <a:ext uri="{FF2B5EF4-FFF2-40B4-BE49-F238E27FC236}">
                  <a16:creationId xmlns:a16="http://schemas.microsoft.com/office/drawing/2014/main" id="{50239188-5DE7-474F-8422-8F0270CE4383}"/>
                </a:ext>
              </a:extLst>
            </p:cNvPr>
            <p:cNvGrpSpPr/>
            <p:nvPr/>
          </p:nvGrpSpPr>
          <p:grpSpPr>
            <a:xfrm>
              <a:off x="320635" y="915566"/>
              <a:ext cx="5680076" cy="3558456"/>
              <a:chOff x="428280" y="963280"/>
              <a:chExt cx="6942513" cy="4744609"/>
            </a:xfrm>
          </p:grpSpPr>
          <p:sp>
            <p:nvSpPr>
              <p:cNvPr id="10" name="Rectangle 9">
                <a:extLst>
                  <a:ext uri="{FF2B5EF4-FFF2-40B4-BE49-F238E27FC236}">
                    <a16:creationId xmlns:a16="http://schemas.microsoft.com/office/drawing/2014/main" id="{158F3F0B-F54A-42A5-BDC3-CC8785F92A5C}"/>
                  </a:ext>
                </a:extLst>
              </p:cNvPr>
              <p:cNvSpPr/>
              <p:nvPr/>
            </p:nvSpPr>
            <p:spPr>
              <a:xfrm>
                <a:off x="972942" y="3465959"/>
                <a:ext cx="6397851" cy="1259787"/>
              </a:xfrm>
              <a:prstGeom prst="rect">
                <a:avLst/>
              </a:prstGeom>
            </p:spPr>
            <p:txBody>
              <a:bodyPr wrap="square" anchor="t" anchorCtr="0">
                <a:spAutoFit/>
              </a:bodyPr>
              <a:lstStyle/>
              <a:p>
                <a:pPr marL="0" lvl="3" defTabSz="684508" fontAlgn="base">
                  <a:spcBef>
                    <a:spcPct val="0"/>
                  </a:spcBef>
                  <a:defRPr/>
                </a:pPr>
                <a:r>
                  <a:rPr lang="en-US" sz="1200" b="1" kern="0" dirty="0">
                    <a:gradFill>
                      <a:gsLst>
                        <a:gs pos="2917">
                          <a:srgbClr val="D83B01"/>
                        </a:gs>
                        <a:gs pos="100000">
                          <a:srgbClr val="D83B01"/>
                        </a:gs>
                      </a:gsLst>
                      <a:lin ang="5400000" scaled="0"/>
                    </a:gradFill>
                    <a:latin typeface="Segoe UI"/>
                  </a:rPr>
                  <a:t>Streamline the Supplier Management and Communications</a:t>
                </a:r>
              </a:p>
              <a:p>
                <a:pPr marL="0" lvl="3" algn="just" defTabSz="684508" fontAlgn="base">
                  <a:spcBef>
                    <a:spcPct val="0"/>
                  </a:spcBef>
                  <a:defRPr/>
                </a:pPr>
                <a:r>
                  <a:rPr lang="en-US" sz="1100" dirty="0">
                    <a:solidFill>
                      <a:schemeClr val="tx1">
                        <a:lumMod val="65000"/>
                        <a:lumOff val="35000"/>
                      </a:schemeClr>
                    </a:solidFill>
                    <a:latin typeface="Segoe UI" panose="020B0502040204020203" pitchFamily="34" charset="0"/>
                    <a:cs typeface="Segoe UI" panose="020B0502040204020203" pitchFamily="34" charset="0"/>
                  </a:rPr>
                  <a:t>Reduce your procurement team’s workload with a robust, scalable, self-service portal and enforce </a:t>
                </a:r>
                <a:r>
                  <a:rPr lang="en-US" sz="1100" kern="0" dirty="0">
                    <a:solidFill>
                      <a:schemeClr val="tx1">
                        <a:lumMod val="65000"/>
                        <a:lumOff val="35000"/>
                      </a:schemeClr>
                    </a:solidFill>
                    <a:latin typeface="Segoe UI" panose="020B0502040204020203" pitchFamily="34" charset="0"/>
                    <a:cs typeface="Segoe UI" panose="020B0502040204020203" pitchFamily="34" charset="0"/>
                  </a:rPr>
                  <a:t>workflow &amp; approvals to </a:t>
                </a:r>
                <a:r>
                  <a:rPr lang="en-IN" sz="1100" dirty="0">
                    <a:solidFill>
                      <a:schemeClr val="tx1">
                        <a:lumMod val="65000"/>
                        <a:lumOff val="35000"/>
                      </a:schemeClr>
                    </a:solidFill>
                    <a:latin typeface="Segoe UI" panose="020B0502040204020203" pitchFamily="34" charset="0"/>
                    <a:cs typeface="Segoe UI" panose="020B0502040204020203" pitchFamily="34" charset="0"/>
                  </a:rPr>
                  <a:t>keeps processes on track, automates time-consuming manual tasks and keeps players informed and involved.</a:t>
                </a:r>
                <a:endParaRPr lang="en-US" sz="1100" kern="0" dirty="0">
                  <a:solidFill>
                    <a:schemeClr val="tx1">
                      <a:lumMod val="65000"/>
                      <a:lumOff val="35000"/>
                    </a:schemeClr>
                  </a:solidFill>
                  <a:latin typeface="Segoe UI" panose="020B0502040204020203" pitchFamily="34" charset="0"/>
                  <a:cs typeface="Segoe UI" panose="020B0502040204020203" pitchFamily="34" charset="0"/>
                </a:endParaRPr>
              </a:p>
              <a:p>
                <a:pPr marL="0" lvl="3" defTabSz="684508" fontAlgn="base">
                  <a:spcBef>
                    <a:spcPct val="0"/>
                  </a:spcBef>
                  <a:defRPr/>
                </a:pPr>
                <a:endParaRPr lang="en-US" sz="1050" b="1" kern="0" dirty="0">
                  <a:gradFill>
                    <a:gsLst>
                      <a:gs pos="2917">
                        <a:srgbClr val="D83B01"/>
                      </a:gs>
                      <a:gs pos="100000">
                        <a:srgbClr val="D83B01"/>
                      </a:gs>
                    </a:gsLst>
                    <a:lin ang="5400000" scaled="0"/>
                  </a:gradFill>
                  <a:latin typeface="Segoe UI"/>
                </a:endParaRPr>
              </a:p>
            </p:txBody>
          </p:sp>
          <p:grpSp>
            <p:nvGrpSpPr>
              <p:cNvPr id="11" name="Group 10">
                <a:extLst>
                  <a:ext uri="{FF2B5EF4-FFF2-40B4-BE49-F238E27FC236}">
                    <a16:creationId xmlns:a16="http://schemas.microsoft.com/office/drawing/2014/main" id="{ED9B19C4-8D5A-4E4B-B903-7C24B108A60F}"/>
                  </a:ext>
                </a:extLst>
              </p:cNvPr>
              <p:cNvGrpSpPr/>
              <p:nvPr/>
            </p:nvGrpSpPr>
            <p:grpSpPr>
              <a:xfrm>
                <a:off x="446758" y="963280"/>
                <a:ext cx="6805360" cy="1015065"/>
                <a:chOff x="482443" y="1490882"/>
                <a:chExt cx="6624571" cy="1035417"/>
              </a:xfrm>
            </p:grpSpPr>
            <p:sp>
              <p:nvSpPr>
                <p:cNvPr id="17" name="Rectangle 16">
                  <a:extLst>
                    <a:ext uri="{FF2B5EF4-FFF2-40B4-BE49-F238E27FC236}">
                      <a16:creationId xmlns:a16="http://schemas.microsoft.com/office/drawing/2014/main" id="{A996798E-5F3E-4436-89C9-7CA485869AA1}"/>
                    </a:ext>
                  </a:extLst>
                </p:cNvPr>
                <p:cNvSpPr/>
                <p:nvPr/>
              </p:nvSpPr>
              <p:spPr>
                <a:xfrm>
                  <a:off x="1057050" y="1490882"/>
                  <a:ext cx="6049964" cy="1035417"/>
                </a:xfrm>
                <a:prstGeom prst="rect">
                  <a:avLst/>
                </a:prstGeom>
              </p:spPr>
              <p:txBody>
                <a:bodyPr wrap="square" anchor="t" anchorCtr="0">
                  <a:spAutoFit/>
                </a:bodyPr>
                <a:lstStyle/>
                <a:p>
                  <a:pPr marL="0" lvl="3" defTabSz="684508" fontAlgn="base">
                    <a:spcBef>
                      <a:spcPct val="0"/>
                    </a:spcBef>
                    <a:defRPr/>
                  </a:pPr>
                  <a:r>
                    <a:rPr lang="en-US" sz="1200" b="1" kern="0" dirty="0">
                      <a:gradFill>
                        <a:gsLst>
                          <a:gs pos="2917">
                            <a:srgbClr val="D83B01"/>
                          </a:gs>
                          <a:gs pos="100000">
                            <a:srgbClr val="D83B01"/>
                          </a:gs>
                        </a:gsLst>
                        <a:lin ang="5400000" scaled="0"/>
                      </a:gradFill>
                      <a:latin typeface="Segoe UI"/>
                    </a:rPr>
                    <a:t>Simply the Process &amp; Improved Information Access</a:t>
                  </a:r>
                </a:p>
                <a:p>
                  <a:pPr marL="0" lvl="3" algn="just" defTabSz="684508" fontAlgn="base">
                    <a:spcBef>
                      <a:spcPct val="0"/>
                    </a:spcBef>
                    <a:defRPr/>
                  </a:pPr>
                  <a:r>
                    <a:rPr lang="en-IN" sz="1100" dirty="0">
                      <a:solidFill>
                        <a:schemeClr val="tx1">
                          <a:lumMod val="65000"/>
                          <a:lumOff val="35000"/>
                        </a:schemeClr>
                      </a:solidFill>
                      <a:latin typeface="Segoe UI" panose="020B0502040204020203" pitchFamily="34" charset="0"/>
                      <a:cs typeface="Segoe UI" panose="020B0502040204020203" pitchFamily="34" charset="0"/>
                    </a:rPr>
                    <a:t>Fully integrated and automated Self Service Portal with Dynamics 365 Business Central establishes </a:t>
                  </a:r>
                  <a:r>
                    <a:rPr lang="en-US" sz="1100" dirty="0">
                      <a:solidFill>
                        <a:schemeClr val="tx1">
                          <a:lumMod val="65000"/>
                          <a:lumOff val="35000"/>
                        </a:schemeClr>
                      </a:solidFill>
                      <a:latin typeface="Segoe UI" panose="020B0502040204020203" pitchFamily="34" charset="0"/>
                      <a:cs typeface="Segoe UI" panose="020B0502040204020203" pitchFamily="34" charset="0"/>
                    </a:rPr>
                    <a:t>process standards, eliminates all manual data entry, reduce operational costs and governance to </a:t>
                  </a:r>
                  <a:r>
                    <a:rPr lang="en-IN" sz="1100" dirty="0">
                      <a:solidFill>
                        <a:schemeClr val="tx1">
                          <a:lumMod val="65000"/>
                          <a:lumOff val="35000"/>
                        </a:schemeClr>
                      </a:solidFill>
                      <a:latin typeface="Segoe UI" panose="020B0502040204020203" pitchFamily="34" charset="0"/>
                      <a:cs typeface="Segoe UI" panose="020B0502040204020203" pitchFamily="34" charset="0"/>
                    </a:rPr>
                    <a:t>Maximize vendor adoption</a:t>
                  </a:r>
                  <a:endParaRPr lang="en-US" sz="1100" kern="0" dirty="0">
                    <a:solidFill>
                      <a:schemeClr val="tx1">
                        <a:lumMod val="65000"/>
                        <a:lumOff val="35000"/>
                      </a:schemeClr>
                    </a:solidFill>
                    <a:latin typeface="Segoe UI" panose="020B0502040204020203" pitchFamily="34" charset="0"/>
                    <a:cs typeface="Segoe UI" panose="020B0502040204020203" pitchFamily="34" charset="0"/>
                  </a:endParaRPr>
                </a:p>
                <a:p>
                  <a:pPr marL="0" lvl="3" defTabSz="684508" fontAlgn="base">
                    <a:spcBef>
                      <a:spcPct val="0"/>
                    </a:spcBef>
                    <a:defRPr/>
                  </a:pPr>
                  <a:endParaRPr lang="en-US" sz="1176" b="1" kern="0" dirty="0">
                    <a:gradFill>
                      <a:gsLst>
                        <a:gs pos="2917">
                          <a:srgbClr val="D83B01"/>
                        </a:gs>
                        <a:gs pos="100000">
                          <a:srgbClr val="D83B01"/>
                        </a:gs>
                      </a:gsLst>
                      <a:lin ang="5400000" scaled="0"/>
                    </a:gradFill>
                    <a:latin typeface="Segoe UI"/>
                  </a:endParaRPr>
                </a:p>
              </p:txBody>
            </p:sp>
            <p:sp>
              <p:nvSpPr>
                <p:cNvPr id="18" name="Oval 17">
                  <a:extLst>
                    <a:ext uri="{FF2B5EF4-FFF2-40B4-BE49-F238E27FC236}">
                      <a16:creationId xmlns:a16="http://schemas.microsoft.com/office/drawing/2014/main" id="{373F024B-9201-4DF7-8176-3337283D5DA0}"/>
                    </a:ext>
                  </a:extLst>
                </p:cNvPr>
                <p:cNvSpPr/>
                <p:nvPr/>
              </p:nvSpPr>
              <p:spPr bwMode="auto">
                <a:xfrm>
                  <a:off x="482443" y="1584489"/>
                  <a:ext cx="436525" cy="724582"/>
                </a:xfrm>
                <a:prstGeom prst="ellipse">
                  <a:avLst/>
                </a:prstGeom>
                <a:solidFill>
                  <a:srgbClr val="D83B01"/>
                </a:solidFill>
                <a:ln w="127000" cap="flat" cmpd="sng" algn="ctr">
                  <a:noFill/>
                  <a:prstDash val="solid"/>
                  <a:headEnd type="none" w="med" len="med"/>
                  <a:tailEnd type="none" w="med" len="med"/>
                </a:ln>
                <a:effectLst/>
              </p:spPr>
              <p:txBody>
                <a:bodyPr vert="horz" wrap="square" lIns="0" tIns="34275" rIns="0" bIns="34275" numCol="1" rtlCol="0" anchor="ctr" anchorCtr="0" compatLnSpc="1">
                  <a:prstTxWarp prst="textNoShape">
                    <a:avLst/>
                  </a:prstTxWarp>
                </a:bodyPr>
                <a:lstStyle/>
                <a:p>
                  <a:pPr algn="ctr" defTabSz="685182" fontAlgn="base">
                    <a:spcBef>
                      <a:spcPct val="0"/>
                    </a:spcBef>
                    <a:spcAft>
                      <a:spcPct val="0"/>
                    </a:spcAft>
                    <a:defRPr/>
                  </a:pPr>
                  <a:endParaRPr lang="en-US" sz="1175" kern="0" dirty="0">
                    <a:gradFill>
                      <a:gsLst>
                        <a:gs pos="0">
                          <a:srgbClr val="FFFFFF"/>
                        </a:gs>
                        <a:gs pos="100000">
                          <a:srgbClr val="FFFFFF"/>
                        </a:gs>
                      </a:gsLst>
                      <a:lin ang="5400000" scaled="0"/>
                    </a:gradFill>
                    <a:latin typeface="Segoe UI Semibold" panose="020B0702040204020203" pitchFamily="34" charset="0"/>
                    <a:cs typeface="Segoe UI Semibold" panose="020B0702040204020203" pitchFamily="34" charset="0"/>
                  </a:endParaRPr>
                </a:p>
              </p:txBody>
            </p:sp>
          </p:grpSp>
          <p:sp>
            <p:nvSpPr>
              <p:cNvPr id="12" name="Rectangle 11">
                <a:extLst>
                  <a:ext uri="{FF2B5EF4-FFF2-40B4-BE49-F238E27FC236}">
                    <a16:creationId xmlns:a16="http://schemas.microsoft.com/office/drawing/2014/main" id="{F2F84913-CE48-4B93-B29B-9927B0E2A0B2}"/>
                  </a:ext>
                </a:extLst>
              </p:cNvPr>
              <p:cNvSpPr/>
              <p:nvPr/>
            </p:nvSpPr>
            <p:spPr>
              <a:xfrm>
                <a:off x="1021657" y="2135780"/>
                <a:ext cx="6215071" cy="1230792"/>
              </a:xfrm>
              <a:prstGeom prst="rect">
                <a:avLst/>
              </a:prstGeom>
            </p:spPr>
            <p:txBody>
              <a:bodyPr wrap="square" anchor="t" anchorCtr="0">
                <a:spAutoFit/>
              </a:bodyPr>
              <a:lstStyle/>
              <a:p>
                <a:pPr marL="0" lvl="3" algn="just" defTabSz="684508" fontAlgn="base">
                  <a:spcBef>
                    <a:spcPct val="0"/>
                  </a:spcBef>
                  <a:defRPr/>
                </a:pPr>
                <a:r>
                  <a:rPr lang="en-US" sz="1200" b="1" kern="0" dirty="0">
                    <a:gradFill>
                      <a:gsLst>
                        <a:gs pos="2917">
                          <a:srgbClr val="D83B01"/>
                        </a:gs>
                        <a:gs pos="100000">
                          <a:srgbClr val="D83B01"/>
                        </a:gs>
                      </a:gsLst>
                      <a:lin ang="5400000" scaled="0"/>
                    </a:gradFill>
                    <a:latin typeface="Segoe UI"/>
                  </a:rPr>
                  <a:t>Collaborative Relationship with Vendors </a:t>
                </a:r>
              </a:p>
              <a:p>
                <a:pPr marL="0" lvl="3" algn="just" defTabSz="684508" fontAlgn="base">
                  <a:spcBef>
                    <a:spcPct val="0"/>
                  </a:spcBef>
                  <a:defRPr/>
                </a:pPr>
                <a:r>
                  <a:rPr lang="en-US" sz="1100" dirty="0">
                    <a:solidFill>
                      <a:schemeClr val="tx1">
                        <a:lumMod val="65000"/>
                        <a:lumOff val="35000"/>
                      </a:schemeClr>
                    </a:solidFill>
                    <a:latin typeface="Segoe UI" panose="020B0502040204020203" pitchFamily="34" charset="0"/>
                    <a:cs typeface="Segoe UI" panose="020B0502040204020203" pitchFamily="34" charset="0"/>
                  </a:rPr>
                  <a:t>Portals provide both supplier and buyer a single, shared unified data streams  to </a:t>
                </a:r>
                <a:r>
                  <a:rPr lang="en-US" sz="1100" kern="0" dirty="0">
                    <a:solidFill>
                      <a:schemeClr val="tx1">
                        <a:lumMod val="65000"/>
                        <a:lumOff val="35000"/>
                      </a:schemeClr>
                    </a:solidFill>
                    <a:latin typeface="Segoe UI" panose="020B0502040204020203" pitchFamily="34" charset="0"/>
                    <a:cs typeface="Segoe UI" panose="020B0502040204020203" pitchFamily="34" charset="0"/>
                  </a:rPr>
                  <a:t>reduce errors, inquiries and faster issue resolutions and improve productivity leads to huge cost savings</a:t>
                </a:r>
                <a:endParaRPr lang="en-IN" sz="1100" dirty="0">
                  <a:solidFill>
                    <a:schemeClr val="tx1">
                      <a:lumMod val="65000"/>
                      <a:lumOff val="35000"/>
                    </a:schemeClr>
                  </a:solidFill>
                  <a:latin typeface="Segoe UI" panose="020B0502040204020203" pitchFamily="34" charset="0"/>
                  <a:cs typeface="Segoe UI" panose="020B0502040204020203" pitchFamily="34" charset="0"/>
                </a:endParaRPr>
              </a:p>
              <a:p>
                <a:pPr marL="0" lvl="3" algn="just" defTabSz="684508" fontAlgn="base">
                  <a:spcBef>
                    <a:spcPct val="0"/>
                  </a:spcBef>
                  <a:defRPr/>
                </a:pPr>
                <a:endParaRPr lang="en-US" sz="1176" b="1" kern="0" dirty="0">
                  <a:gradFill>
                    <a:gsLst>
                      <a:gs pos="2917">
                        <a:srgbClr val="D83B01"/>
                      </a:gs>
                      <a:gs pos="100000">
                        <a:srgbClr val="D83B01"/>
                      </a:gs>
                    </a:gsLst>
                    <a:lin ang="5400000" scaled="0"/>
                  </a:gradFill>
                  <a:latin typeface="Segoe UI"/>
                </a:endParaRPr>
              </a:p>
            </p:txBody>
          </p:sp>
          <p:sp>
            <p:nvSpPr>
              <p:cNvPr id="13" name="Rectangle 12">
                <a:extLst>
                  <a:ext uri="{FF2B5EF4-FFF2-40B4-BE49-F238E27FC236}">
                    <a16:creationId xmlns:a16="http://schemas.microsoft.com/office/drawing/2014/main" id="{8FC9A72B-0EF5-4657-A6B2-37D4E07003EF}"/>
                  </a:ext>
                </a:extLst>
              </p:cNvPr>
              <p:cNvSpPr/>
              <p:nvPr/>
            </p:nvSpPr>
            <p:spPr>
              <a:xfrm>
                <a:off x="962320" y="4707697"/>
                <a:ext cx="6215071" cy="1000192"/>
              </a:xfrm>
              <a:prstGeom prst="rect">
                <a:avLst/>
              </a:prstGeom>
            </p:spPr>
            <p:txBody>
              <a:bodyPr wrap="square" anchor="t" anchorCtr="0">
                <a:spAutoFit/>
              </a:bodyPr>
              <a:lstStyle/>
              <a:p>
                <a:pPr marL="0" lvl="3" defTabSz="684508" fontAlgn="base">
                  <a:spcBef>
                    <a:spcPct val="0"/>
                  </a:spcBef>
                  <a:defRPr/>
                </a:pPr>
                <a:r>
                  <a:rPr lang="en-US" sz="1200" b="1" kern="0" dirty="0">
                    <a:gradFill>
                      <a:gsLst>
                        <a:gs pos="2917">
                          <a:srgbClr val="D83B01"/>
                        </a:gs>
                        <a:gs pos="100000">
                          <a:srgbClr val="D83B01"/>
                        </a:gs>
                      </a:gsLst>
                      <a:lin ang="5400000" scaled="0"/>
                    </a:gradFill>
                    <a:latin typeface="Segoe UI"/>
                  </a:rPr>
                  <a:t>Real Time Insights leads operational efficiency</a:t>
                </a:r>
              </a:p>
              <a:p>
                <a:pPr marL="0" lvl="3" algn="just" defTabSz="684508" fontAlgn="base">
                  <a:spcBef>
                    <a:spcPct val="0"/>
                  </a:spcBef>
                  <a:spcAft>
                    <a:spcPts val="878"/>
                  </a:spcAft>
                  <a:defRPr/>
                </a:pPr>
                <a:r>
                  <a:rPr lang="en-US" sz="1100" kern="0" dirty="0">
                    <a:solidFill>
                      <a:schemeClr val="tx1">
                        <a:lumMod val="65000"/>
                        <a:lumOff val="35000"/>
                      </a:schemeClr>
                    </a:solidFill>
                    <a:latin typeface="Segoe UI"/>
                  </a:rPr>
                  <a:t>Gain full visibility into the status, transactions, documents, Approvals and notifications at-a-glance insights with built-in supplier metrics to make informed and timely decisions</a:t>
                </a:r>
              </a:p>
            </p:txBody>
          </p:sp>
          <p:sp>
            <p:nvSpPr>
              <p:cNvPr id="14" name="Oval 13">
                <a:extLst>
                  <a:ext uri="{FF2B5EF4-FFF2-40B4-BE49-F238E27FC236}">
                    <a16:creationId xmlns:a16="http://schemas.microsoft.com/office/drawing/2014/main" id="{9111C6A0-37FC-48AE-9367-DF98072CB416}"/>
                  </a:ext>
                </a:extLst>
              </p:cNvPr>
              <p:cNvSpPr/>
              <p:nvPr/>
            </p:nvSpPr>
            <p:spPr bwMode="auto">
              <a:xfrm>
                <a:off x="428280" y="4910155"/>
                <a:ext cx="448438" cy="711119"/>
              </a:xfrm>
              <a:prstGeom prst="ellipse">
                <a:avLst/>
              </a:prstGeom>
              <a:solidFill>
                <a:srgbClr val="D83B01"/>
              </a:solidFill>
              <a:ln w="127000" cap="flat" cmpd="sng" algn="ctr">
                <a:noFill/>
                <a:prstDash val="solid"/>
                <a:headEnd type="none" w="med" len="med"/>
                <a:tailEnd type="none" w="med" len="med"/>
              </a:ln>
              <a:effectLst/>
            </p:spPr>
            <p:txBody>
              <a:bodyPr vert="horz" wrap="square" lIns="0" tIns="34275" rIns="0" bIns="34275" numCol="1" rtlCol="0" anchor="ctr" anchorCtr="0" compatLnSpc="1">
                <a:prstTxWarp prst="textNoShape">
                  <a:avLst/>
                </a:prstTxWarp>
              </a:bodyPr>
              <a:lstStyle/>
              <a:p>
                <a:pPr algn="ctr" defTabSz="685182" fontAlgn="base">
                  <a:spcBef>
                    <a:spcPct val="0"/>
                  </a:spcBef>
                  <a:spcAft>
                    <a:spcPct val="0"/>
                  </a:spcAft>
                  <a:defRPr/>
                </a:pPr>
                <a:endParaRPr lang="en-US" sz="1175" kern="0" dirty="0">
                  <a:gradFill>
                    <a:gsLst>
                      <a:gs pos="0">
                        <a:srgbClr val="FFFFFF"/>
                      </a:gs>
                      <a:gs pos="100000">
                        <a:srgbClr val="FFFFFF"/>
                      </a:gs>
                    </a:gsLst>
                    <a:lin ang="5400000" scaled="0"/>
                  </a:gradFill>
                  <a:latin typeface="Segoe UI Semibold" panose="020B0702040204020203" pitchFamily="34" charset="0"/>
                  <a:cs typeface="Segoe UI Semibold" panose="020B0702040204020203" pitchFamily="34" charset="0"/>
                </a:endParaRPr>
              </a:p>
            </p:txBody>
          </p:sp>
          <p:sp>
            <p:nvSpPr>
              <p:cNvPr id="15" name="Freeform 71" descr="Pie chart">
                <a:extLst>
                  <a:ext uri="{FF2B5EF4-FFF2-40B4-BE49-F238E27FC236}">
                    <a16:creationId xmlns:a16="http://schemas.microsoft.com/office/drawing/2014/main" id="{F27B6B18-1313-4B1E-924C-4D2F0765E3C8}"/>
                  </a:ext>
                </a:extLst>
              </p:cNvPr>
              <p:cNvSpPr>
                <a:spLocks noChangeAspect="1"/>
              </p:cNvSpPr>
              <p:nvPr/>
            </p:nvSpPr>
            <p:spPr bwMode="black">
              <a:xfrm>
                <a:off x="519073" y="5117947"/>
                <a:ext cx="266990" cy="254753"/>
              </a:xfrm>
              <a:custGeom>
                <a:avLst/>
                <a:gdLst>
                  <a:gd name="connsiteX0" fmla="*/ 2846107 w 2846107"/>
                  <a:gd name="connsiteY0" fmla="*/ 1526447 h 2845712"/>
                  <a:gd name="connsiteX1" fmla="*/ 2844123 w 2846107"/>
                  <a:gd name="connsiteY1" fmla="*/ 1565744 h 2845712"/>
                  <a:gd name="connsiteX2" fmla="*/ 1425742 w 2846107"/>
                  <a:gd name="connsiteY2" fmla="*/ 2845712 h 2845712"/>
                  <a:gd name="connsiteX3" fmla="*/ 1138405 w 2846107"/>
                  <a:gd name="connsiteY3" fmla="*/ 2816746 h 2845712"/>
                  <a:gd name="connsiteX4" fmla="*/ 1045028 w 2846107"/>
                  <a:gd name="connsiteY4" fmla="*/ 2792736 h 2845712"/>
                  <a:gd name="connsiteX5" fmla="*/ 1505920 w 2846107"/>
                  <a:gd name="connsiteY5" fmla="*/ 1526448 h 2845712"/>
                  <a:gd name="connsiteX6" fmla="*/ 1540042 w 2846107"/>
                  <a:gd name="connsiteY6" fmla="*/ 1526449 h 2845712"/>
                  <a:gd name="connsiteX7" fmla="*/ 1540042 w 2846107"/>
                  <a:gd name="connsiteY7" fmla="*/ 1526448 h 2845712"/>
                  <a:gd name="connsiteX8" fmla="*/ 1311441 w 2846107"/>
                  <a:gd name="connsiteY8" fmla="*/ 0 h 2845712"/>
                  <a:gd name="connsiteX9" fmla="*/ 1311442 w 2846107"/>
                  <a:gd name="connsiteY9" fmla="*/ 1297847 h 2845712"/>
                  <a:gd name="connsiteX10" fmla="*/ 1311442 w 2846107"/>
                  <a:gd name="connsiteY10" fmla="*/ 1392388 h 2845712"/>
                  <a:gd name="connsiteX11" fmla="*/ 830345 w 2846107"/>
                  <a:gd name="connsiteY11" fmla="*/ 2714192 h 2845712"/>
                  <a:gd name="connsiteX12" fmla="*/ 746149 w 2846107"/>
                  <a:gd name="connsiteY12" fmla="*/ 2673633 h 2845712"/>
                  <a:gd name="connsiteX13" fmla="*/ 0 w 2846107"/>
                  <a:gd name="connsiteY13" fmla="*/ 1419970 h 2845712"/>
                  <a:gd name="connsiteX14" fmla="*/ 1279968 w 2846107"/>
                  <a:gd name="connsiteY14" fmla="*/ 1589 h 2845712"/>
                  <a:gd name="connsiteX15" fmla="*/ 1540042 w 2846107"/>
                  <a:gd name="connsiteY15" fmla="*/ 0 h 2845712"/>
                  <a:gd name="connsiteX16" fmla="*/ 1571516 w 2846107"/>
                  <a:gd name="connsiteY16" fmla="*/ 1589 h 2845712"/>
                  <a:gd name="connsiteX17" fmla="*/ 2844123 w 2846107"/>
                  <a:gd name="connsiteY17" fmla="*/ 1274196 h 2845712"/>
                  <a:gd name="connsiteX18" fmla="*/ 2845317 w 2846107"/>
                  <a:gd name="connsiteY18" fmla="*/ 1297848 h 2845712"/>
                  <a:gd name="connsiteX19" fmla="*/ 1540042 w 2846107"/>
                  <a:gd name="connsiteY19" fmla="*/ 1297847 h 2845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846107" h="2845712">
                    <a:moveTo>
                      <a:pt x="2846107" y="1526447"/>
                    </a:moveTo>
                    <a:lnTo>
                      <a:pt x="2844123" y="1565744"/>
                    </a:lnTo>
                    <a:cubicBezTo>
                      <a:pt x="2771111" y="2284684"/>
                      <a:pt x="2163945" y="2845712"/>
                      <a:pt x="1425742" y="2845712"/>
                    </a:cubicBezTo>
                    <a:cubicBezTo>
                      <a:pt x="1327315" y="2845712"/>
                      <a:pt x="1231218" y="2835738"/>
                      <a:pt x="1138405" y="2816746"/>
                    </a:cubicBezTo>
                    <a:lnTo>
                      <a:pt x="1045028" y="2792736"/>
                    </a:lnTo>
                    <a:lnTo>
                      <a:pt x="1505920" y="1526448"/>
                    </a:lnTo>
                    <a:lnTo>
                      <a:pt x="1540042" y="1526449"/>
                    </a:lnTo>
                    <a:lnTo>
                      <a:pt x="1540042" y="1526448"/>
                    </a:lnTo>
                    <a:close/>
                    <a:moveTo>
                      <a:pt x="1311441" y="0"/>
                    </a:moveTo>
                    <a:lnTo>
                      <a:pt x="1311442" y="1297847"/>
                    </a:lnTo>
                    <a:lnTo>
                      <a:pt x="1311442" y="1392388"/>
                    </a:lnTo>
                    <a:lnTo>
                      <a:pt x="830345" y="2714192"/>
                    </a:lnTo>
                    <a:lnTo>
                      <a:pt x="746149" y="2673633"/>
                    </a:lnTo>
                    <a:cubicBezTo>
                      <a:pt x="301709" y="2432199"/>
                      <a:pt x="0" y="1961319"/>
                      <a:pt x="0" y="1419970"/>
                    </a:cubicBezTo>
                    <a:cubicBezTo>
                      <a:pt x="0" y="681768"/>
                      <a:pt x="561029" y="74601"/>
                      <a:pt x="1279968" y="1589"/>
                    </a:cubicBezTo>
                    <a:close/>
                    <a:moveTo>
                      <a:pt x="1540042" y="0"/>
                    </a:moveTo>
                    <a:lnTo>
                      <a:pt x="1571516" y="1589"/>
                    </a:lnTo>
                    <a:cubicBezTo>
                      <a:pt x="2242526" y="69734"/>
                      <a:pt x="2775978" y="603186"/>
                      <a:pt x="2844123" y="1274196"/>
                    </a:cubicBezTo>
                    <a:lnTo>
                      <a:pt x="2845317" y="1297848"/>
                    </a:lnTo>
                    <a:lnTo>
                      <a:pt x="1540042" y="1297847"/>
                    </a:lnTo>
                    <a:close/>
                  </a:path>
                </a:pathLst>
              </a:cu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02861" tIns="82289" rIns="102861" bIns="82289" numCol="1" spcCol="0" rtlCol="0" fromWordArt="0" anchor="t" anchorCtr="0" forceAA="0" compatLnSpc="1">
                <a:prstTxWarp prst="textNoShape">
                  <a:avLst/>
                </a:prstTxWarp>
                <a:noAutofit/>
              </a:bodyPr>
              <a:lstStyle/>
              <a:p>
                <a:pPr algn="ctr" defTabSz="524446" fontAlgn="base">
                  <a:lnSpc>
                    <a:spcPct val="90000"/>
                  </a:lnSpc>
                  <a:spcBef>
                    <a:spcPct val="0"/>
                  </a:spcBef>
                  <a:spcAft>
                    <a:spcPct val="0"/>
                  </a:spcAft>
                  <a:defRPr/>
                </a:pPr>
                <a:endParaRPr lang="en-US" sz="1350" kern="0" dirty="0">
                  <a:gradFill>
                    <a:gsLst>
                      <a:gs pos="0">
                        <a:srgbClr val="FFFFFF"/>
                      </a:gs>
                      <a:gs pos="100000">
                        <a:srgbClr val="FFFFFF"/>
                      </a:gs>
                    </a:gsLst>
                    <a:lin ang="5400000" scaled="0"/>
                  </a:gradFill>
                  <a:latin typeface="Calibri" panose="020F0502020204030204"/>
                  <a:ea typeface="Segoe UI" pitchFamily="34" charset="0"/>
                  <a:cs typeface="Segoe UI" pitchFamily="34" charset="0"/>
                </a:endParaRPr>
              </a:p>
            </p:txBody>
          </p:sp>
          <p:sp>
            <p:nvSpPr>
              <p:cNvPr id="16" name="Freeform 19" descr="Light bulb">
                <a:extLst>
                  <a:ext uri="{FF2B5EF4-FFF2-40B4-BE49-F238E27FC236}">
                    <a16:creationId xmlns:a16="http://schemas.microsoft.com/office/drawing/2014/main" id="{1785338C-6E8A-455F-880F-AC15DB9AAB47}"/>
                  </a:ext>
                </a:extLst>
              </p:cNvPr>
              <p:cNvSpPr>
                <a:spLocks noChangeAspect="1"/>
              </p:cNvSpPr>
              <p:nvPr/>
            </p:nvSpPr>
            <p:spPr bwMode="black">
              <a:xfrm>
                <a:off x="563388" y="1238582"/>
                <a:ext cx="216068" cy="359999"/>
              </a:xfrm>
              <a:custGeom>
                <a:avLst/>
                <a:gdLst>
                  <a:gd name="connsiteX0" fmla="*/ 64175 w 285415"/>
                  <a:gd name="connsiteY0" fmla="*/ 373567 h 498318"/>
                  <a:gd name="connsiteX1" fmla="*/ 220714 w 285415"/>
                  <a:gd name="connsiteY1" fmla="*/ 373567 h 498318"/>
                  <a:gd name="connsiteX2" fmla="*/ 223350 w 285415"/>
                  <a:gd name="connsiteY2" fmla="*/ 377743 h 498318"/>
                  <a:gd name="connsiteX3" fmla="*/ 188563 w 285415"/>
                  <a:gd name="connsiteY3" fmla="*/ 433072 h 498318"/>
                  <a:gd name="connsiteX4" fmla="*/ 186982 w 285415"/>
                  <a:gd name="connsiteY4" fmla="*/ 435160 h 498318"/>
                  <a:gd name="connsiteX5" fmla="*/ 189617 w 285415"/>
                  <a:gd name="connsiteY5" fmla="*/ 442989 h 498318"/>
                  <a:gd name="connsiteX6" fmla="*/ 186455 w 285415"/>
                  <a:gd name="connsiteY6" fmla="*/ 451341 h 498318"/>
                  <a:gd name="connsiteX7" fmla="*/ 189617 w 285415"/>
                  <a:gd name="connsiteY7" fmla="*/ 459170 h 498318"/>
                  <a:gd name="connsiteX8" fmla="*/ 186455 w 285415"/>
                  <a:gd name="connsiteY8" fmla="*/ 467522 h 498318"/>
                  <a:gd name="connsiteX9" fmla="*/ 189617 w 285415"/>
                  <a:gd name="connsiteY9" fmla="*/ 475873 h 498318"/>
                  <a:gd name="connsiteX10" fmla="*/ 177495 w 285415"/>
                  <a:gd name="connsiteY10" fmla="*/ 487879 h 498318"/>
                  <a:gd name="connsiteX11" fmla="*/ 170116 w 285415"/>
                  <a:gd name="connsiteY11" fmla="*/ 487879 h 498318"/>
                  <a:gd name="connsiteX12" fmla="*/ 164318 w 285415"/>
                  <a:gd name="connsiteY12" fmla="*/ 497274 h 498318"/>
                  <a:gd name="connsiteX13" fmla="*/ 162210 w 285415"/>
                  <a:gd name="connsiteY13" fmla="*/ 498318 h 498318"/>
                  <a:gd name="connsiteX14" fmla="*/ 133748 w 285415"/>
                  <a:gd name="connsiteY14" fmla="*/ 498318 h 498318"/>
                  <a:gd name="connsiteX15" fmla="*/ 131640 w 285415"/>
                  <a:gd name="connsiteY15" fmla="*/ 497274 h 498318"/>
                  <a:gd name="connsiteX16" fmla="*/ 124788 w 285415"/>
                  <a:gd name="connsiteY16" fmla="*/ 487879 h 498318"/>
                  <a:gd name="connsiteX17" fmla="*/ 116355 w 285415"/>
                  <a:gd name="connsiteY17" fmla="*/ 487879 h 498318"/>
                  <a:gd name="connsiteX18" fmla="*/ 103706 w 285415"/>
                  <a:gd name="connsiteY18" fmla="*/ 475873 h 498318"/>
                  <a:gd name="connsiteX19" fmla="*/ 106868 w 285415"/>
                  <a:gd name="connsiteY19" fmla="*/ 467522 h 498318"/>
                  <a:gd name="connsiteX20" fmla="*/ 103706 w 285415"/>
                  <a:gd name="connsiteY20" fmla="*/ 459170 h 498318"/>
                  <a:gd name="connsiteX21" fmla="*/ 106868 w 285415"/>
                  <a:gd name="connsiteY21" fmla="*/ 451341 h 498318"/>
                  <a:gd name="connsiteX22" fmla="*/ 103706 w 285415"/>
                  <a:gd name="connsiteY22" fmla="*/ 442989 h 498318"/>
                  <a:gd name="connsiteX23" fmla="*/ 105814 w 285415"/>
                  <a:gd name="connsiteY23" fmla="*/ 436204 h 498318"/>
                  <a:gd name="connsiteX24" fmla="*/ 102651 w 285415"/>
                  <a:gd name="connsiteY24" fmla="*/ 433594 h 498318"/>
                  <a:gd name="connsiteX25" fmla="*/ 62067 w 285415"/>
                  <a:gd name="connsiteY25" fmla="*/ 377743 h 498318"/>
                  <a:gd name="connsiteX26" fmla="*/ 64175 w 285415"/>
                  <a:gd name="connsiteY26" fmla="*/ 373567 h 498318"/>
                  <a:gd name="connsiteX27" fmla="*/ 142707 w 285415"/>
                  <a:gd name="connsiteY27" fmla="*/ 0 h 498318"/>
                  <a:gd name="connsiteX28" fmla="*/ 285415 w 285415"/>
                  <a:gd name="connsiteY28" fmla="*/ 143004 h 498318"/>
                  <a:gd name="connsiteX29" fmla="*/ 269269 w 285415"/>
                  <a:gd name="connsiteY29" fmla="*/ 209287 h 498318"/>
                  <a:gd name="connsiteX30" fmla="*/ 270832 w 285415"/>
                  <a:gd name="connsiteY30" fmla="*/ 208765 h 498318"/>
                  <a:gd name="connsiteX31" fmla="*/ 209374 w 285415"/>
                  <a:gd name="connsiteY31" fmla="*/ 349681 h 498318"/>
                  <a:gd name="connsiteX32" fmla="*/ 77604 w 285415"/>
                  <a:gd name="connsiteY32" fmla="*/ 349681 h 498318"/>
                  <a:gd name="connsiteX33" fmla="*/ 30729 w 285415"/>
                  <a:gd name="connsiteY33" fmla="*/ 231729 h 498318"/>
                  <a:gd name="connsiteX34" fmla="*/ 16146 w 285415"/>
                  <a:gd name="connsiteY34" fmla="*/ 209287 h 498318"/>
                  <a:gd name="connsiteX35" fmla="*/ 16146 w 285415"/>
                  <a:gd name="connsiteY35" fmla="*/ 208765 h 498318"/>
                  <a:gd name="connsiteX36" fmla="*/ 0 w 285415"/>
                  <a:gd name="connsiteY36" fmla="*/ 143004 h 498318"/>
                  <a:gd name="connsiteX37" fmla="*/ 142707 w 285415"/>
                  <a:gd name="connsiteY37" fmla="*/ 0 h 498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85415" h="498318">
                    <a:moveTo>
                      <a:pt x="64175" y="373567"/>
                    </a:moveTo>
                    <a:cubicBezTo>
                      <a:pt x="64175" y="373567"/>
                      <a:pt x="64175" y="373567"/>
                      <a:pt x="220714" y="373567"/>
                    </a:cubicBezTo>
                    <a:cubicBezTo>
                      <a:pt x="223877" y="373567"/>
                      <a:pt x="224931" y="375655"/>
                      <a:pt x="223350" y="377743"/>
                    </a:cubicBezTo>
                    <a:cubicBezTo>
                      <a:pt x="223350" y="377743"/>
                      <a:pt x="223350" y="377743"/>
                      <a:pt x="188563" y="433072"/>
                    </a:cubicBezTo>
                    <a:cubicBezTo>
                      <a:pt x="188036" y="433594"/>
                      <a:pt x="187509" y="434638"/>
                      <a:pt x="186982" y="435160"/>
                    </a:cubicBezTo>
                    <a:cubicBezTo>
                      <a:pt x="188563" y="437247"/>
                      <a:pt x="189617" y="440379"/>
                      <a:pt x="189617" y="442989"/>
                    </a:cubicBezTo>
                    <a:cubicBezTo>
                      <a:pt x="189617" y="446121"/>
                      <a:pt x="188563" y="448731"/>
                      <a:pt x="186455" y="451341"/>
                    </a:cubicBezTo>
                    <a:cubicBezTo>
                      <a:pt x="188563" y="453429"/>
                      <a:pt x="189617" y="456038"/>
                      <a:pt x="189617" y="459170"/>
                    </a:cubicBezTo>
                    <a:cubicBezTo>
                      <a:pt x="189617" y="462824"/>
                      <a:pt x="188563" y="465434"/>
                      <a:pt x="186455" y="467522"/>
                    </a:cubicBezTo>
                    <a:cubicBezTo>
                      <a:pt x="188563" y="469610"/>
                      <a:pt x="189617" y="472742"/>
                      <a:pt x="189617" y="475873"/>
                    </a:cubicBezTo>
                    <a:cubicBezTo>
                      <a:pt x="189617" y="482659"/>
                      <a:pt x="184347" y="487879"/>
                      <a:pt x="177495" y="487879"/>
                    </a:cubicBezTo>
                    <a:cubicBezTo>
                      <a:pt x="177495" y="487879"/>
                      <a:pt x="177495" y="487879"/>
                      <a:pt x="170116" y="487879"/>
                    </a:cubicBezTo>
                    <a:cubicBezTo>
                      <a:pt x="170116" y="487879"/>
                      <a:pt x="170116" y="487879"/>
                      <a:pt x="164318" y="497274"/>
                    </a:cubicBezTo>
                    <a:cubicBezTo>
                      <a:pt x="163791" y="497796"/>
                      <a:pt x="162737" y="498318"/>
                      <a:pt x="162210" y="498318"/>
                    </a:cubicBezTo>
                    <a:cubicBezTo>
                      <a:pt x="162210" y="498318"/>
                      <a:pt x="162210" y="498318"/>
                      <a:pt x="133748" y="498318"/>
                    </a:cubicBezTo>
                    <a:cubicBezTo>
                      <a:pt x="132694" y="498318"/>
                      <a:pt x="132167" y="497796"/>
                      <a:pt x="131640" y="497274"/>
                    </a:cubicBezTo>
                    <a:cubicBezTo>
                      <a:pt x="131640" y="497274"/>
                      <a:pt x="131640" y="497274"/>
                      <a:pt x="124788" y="487879"/>
                    </a:cubicBezTo>
                    <a:cubicBezTo>
                      <a:pt x="124788" y="487879"/>
                      <a:pt x="124788" y="487879"/>
                      <a:pt x="116355" y="487879"/>
                    </a:cubicBezTo>
                    <a:cubicBezTo>
                      <a:pt x="109503" y="487879"/>
                      <a:pt x="103706" y="482659"/>
                      <a:pt x="103706" y="475873"/>
                    </a:cubicBezTo>
                    <a:cubicBezTo>
                      <a:pt x="103706" y="472742"/>
                      <a:pt x="104760" y="469610"/>
                      <a:pt x="106868" y="467522"/>
                    </a:cubicBezTo>
                    <a:cubicBezTo>
                      <a:pt x="104760" y="465434"/>
                      <a:pt x="103706" y="462824"/>
                      <a:pt x="103706" y="459170"/>
                    </a:cubicBezTo>
                    <a:cubicBezTo>
                      <a:pt x="103706" y="456038"/>
                      <a:pt x="104760" y="453429"/>
                      <a:pt x="106868" y="451341"/>
                    </a:cubicBezTo>
                    <a:cubicBezTo>
                      <a:pt x="104760" y="448731"/>
                      <a:pt x="103706" y="446121"/>
                      <a:pt x="103706" y="442989"/>
                    </a:cubicBezTo>
                    <a:cubicBezTo>
                      <a:pt x="103706" y="440901"/>
                      <a:pt x="104760" y="438291"/>
                      <a:pt x="105814" y="436204"/>
                    </a:cubicBezTo>
                    <a:cubicBezTo>
                      <a:pt x="104760" y="435682"/>
                      <a:pt x="103178" y="434638"/>
                      <a:pt x="102651" y="433594"/>
                    </a:cubicBezTo>
                    <a:cubicBezTo>
                      <a:pt x="102651" y="433594"/>
                      <a:pt x="102651" y="433594"/>
                      <a:pt x="62067" y="377743"/>
                    </a:cubicBezTo>
                    <a:cubicBezTo>
                      <a:pt x="60486" y="375655"/>
                      <a:pt x="61540" y="373567"/>
                      <a:pt x="64175" y="373567"/>
                    </a:cubicBezTo>
                    <a:close/>
                    <a:moveTo>
                      <a:pt x="142707" y="0"/>
                    </a:moveTo>
                    <a:cubicBezTo>
                      <a:pt x="221874" y="0"/>
                      <a:pt x="285415" y="64195"/>
                      <a:pt x="285415" y="143004"/>
                    </a:cubicBezTo>
                    <a:cubicBezTo>
                      <a:pt x="285415" y="167012"/>
                      <a:pt x="279686" y="189454"/>
                      <a:pt x="269269" y="209287"/>
                    </a:cubicBezTo>
                    <a:cubicBezTo>
                      <a:pt x="269269" y="209287"/>
                      <a:pt x="269269" y="209287"/>
                      <a:pt x="270832" y="208765"/>
                    </a:cubicBezTo>
                    <a:cubicBezTo>
                      <a:pt x="210936" y="297490"/>
                      <a:pt x="209374" y="341330"/>
                      <a:pt x="209374" y="349681"/>
                    </a:cubicBezTo>
                    <a:cubicBezTo>
                      <a:pt x="209374" y="349681"/>
                      <a:pt x="209374" y="349681"/>
                      <a:pt x="77604" y="349681"/>
                    </a:cubicBezTo>
                    <a:cubicBezTo>
                      <a:pt x="77604" y="342374"/>
                      <a:pt x="76041" y="305319"/>
                      <a:pt x="30729" y="231729"/>
                    </a:cubicBezTo>
                    <a:cubicBezTo>
                      <a:pt x="25521" y="224422"/>
                      <a:pt x="20312" y="217115"/>
                      <a:pt x="16146" y="209287"/>
                    </a:cubicBezTo>
                    <a:cubicBezTo>
                      <a:pt x="16146" y="209287"/>
                      <a:pt x="16146" y="208765"/>
                      <a:pt x="16146" y="208765"/>
                    </a:cubicBezTo>
                    <a:cubicBezTo>
                      <a:pt x="5729" y="189454"/>
                      <a:pt x="0" y="167012"/>
                      <a:pt x="0" y="143004"/>
                    </a:cubicBezTo>
                    <a:cubicBezTo>
                      <a:pt x="0" y="64195"/>
                      <a:pt x="64062" y="0"/>
                      <a:pt x="142707" y="0"/>
                    </a:cubicBezTo>
                    <a:close/>
                  </a:path>
                </a:pathLst>
              </a:custGeom>
              <a:solidFill>
                <a:schemeClr val="bg1"/>
              </a:solidFill>
              <a:ln>
                <a:noFill/>
                <a:headEnd type="none" w="med" len="med"/>
                <a:tailEnd type="none" w="med" len="med"/>
              </a:ln>
              <a:effectLst/>
              <a:ex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02861" tIns="82289" rIns="102861" bIns="82289" numCol="1" spcCol="0" rtlCol="0" fromWordArt="0" anchor="t" anchorCtr="0" forceAA="0" compatLnSpc="1">
                <a:prstTxWarp prst="textNoShape">
                  <a:avLst/>
                </a:prstTxWarp>
                <a:noAutofit/>
              </a:bodyPr>
              <a:lstStyle/>
              <a:p>
                <a:pPr algn="ctr" defTabSz="524446" fontAlgn="base">
                  <a:lnSpc>
                    <a:spcPct val="90000"/>
                  </a:lnSpc>
                  <a:spcBef>
                    <a:spcPct val="0"/>
                  </a:spcBef>
                  <a:spcAft>
                    <a:spcPct val="0"/>
                  </a:spcAft>
                  <a:defRPr/>
                </a:pPr>
                <a:endParaRPr lang="en-US" sz="1350" kern="0" dirty="0">
                  <a:gradFill>
                    <a:gsLst>
                      <a:gs pos="0">
                        <a:srgbClr val="FFFFFF"/>
                      </a:gs>
                      <a:gs pos="100000">
                        <a:srgbClr val="FFFFFF"/>
                      </a:gs>
                    </a:gsLst>
                    <a:lin ang="5400000" scaled="0"/>
                  </a:gradFill>
                  <a:latin typeface="Calibri" panose="020F0502020204030204"/>
                  <a:ea typeface="Segoe UI" pitchFamily="34" charset="0"/>
                  <a:cs typeface="Segoe UI" pitchFamily="34" charset="0"/>
                </a:endParaRPr>
              </a:p>
            </p:txBody>
          </p:sp>
        </p:grpSp>
        <p:sp>
          <p:nvSpPr>
            <p:cNvPr id="6" name="Oval 5">
              <a:extLst>
                <a:ext uri="{FF2B5EF4-FFF2-40B4-BE49-F238E27FC236}">
                  <a16:creationId xmlns:a16="http://schemas.microsoft.com/office/drawing/2014/main" id="{C8A45849-FAD0-4AE2-98BB-74298D33D583}"/>
                </a:ext>
              </a:extLst>
            </p:cNvPr>
            <p:cNvSpPr/>
            <p:nvPr/>
          </p:nvSpPr>
          <p:spPr bwMode="auto">
            <a:xfrm>
              <a:off x="320635" y="2845445"/>
              <a:ext cx="366893" cy="532756"/>
            </a:xfrm>
            <a:prstGeom prst="ellipse">
              <a:avLst/>
            </a:prstGeom>
            <a:solidFill>
              <a:srgbClr val="D83B01"/>
            </a:solidFill>
            <a:ln w="127000" cap="flat" cmpd="sng" algn="ctr">
              <a:noFill/>
              <a:prstDash val="solid"/>
              <a:headEnd type="none" w="med" len="med"/>
              <a:tailEnd type="none" w="med" len="med"/>
            </a:ln>
            <a:effectLst/>
          </p:spPr>
          <p:txBody>
            <a:bodyPr vert="horz" wrap="square" lIns="0" tIns="34275" rIns="0" bIns="34275" numCol="1" rtlCol="0" anchor="ctr" anchorCtr="0" compatLnSpc="1">
              <a:prstTxWarp prst="textNoShape">
                <a:avLst/>
              </a:prstTxWarp>
            </a:bodyPr>
            <a:lstStyle/>
            <a:p>
              <a:pPr algn="ctr" defTabSz="685182" fontAlgn="base">
                <a:spcBef>
                  <a:spcPct val="0"/>
                </a:spcBef>
                <a:spcAft>
                  <a:spcPct val="0"/>
                </a:spcAft>
                <a:defRPr/>
              </a:pPr>
              <a:endParaRPr lang="en-US" sz="1175" kern="0" dirty="0">
                <a:gradFill>
                  <a:gsLst>
                    <a:gs pos="0">
                      <a:srgbClr val="FFFFFF"/>
                    </a:gs>
                    <a:gs pos="100000">
                      <a:srgbClr val="FFFFFF"/>
                    </a:gs>
                  </a:gsLst>
                  <a:lin ang="5400000" scaled="0"/>
                </a:gradFill>
                <a:latin typeface="Segoe UI Semibold" panose="020B0702040204020203" pitchFamily="34" charset="0"/>
                <a:cs typeface="Segoe UI Semibold" panose="020B0702040204020203" pitchFamily="34" charset="0"/>
              </a:endParaRPr>
            </a:p>
          </p:txBody>
        </p:sp>
        <p:sp>
          <p:nvSpPr>
            <p:cNvPr id="7" name="Freeform 5" descr="Square">
              <a:extLst>
                <a:ext uri="{FF2B5EF4-FFF2-40B4-BE49-F238E27FC236}">
                  <a16:creationId xmlns:a16="http://schemas.microsoft.com/office/drawing/2014/main" id="{5559C4EA-A08A-49C5-B038-9042A74A417B}"/>
                </a:ext>
              </a:extLst>
            </p:cNvPr>
            <p:cNvSpPr>
              <a:spLocks noEditPoints="1"/>
            </p:cNvSpPr>
            <p:nvPr/>
          </p:nvSpPr>
          <p:spPr bwMode="black">
            <a:xfrm>
              <a:off x="390739" y="2980333"/>
              <a:ext cx="217214" cy="216000"/>
            </a:xfrm>
            <a:custGeom>
              <a:avLst/>
              <a:gdLst>
                <a:gd name="T0" fmla="*/ 402 w 1088"/>
                <a:gd name="T1" fmla="*/ 588 h 1090"/>
                <a:gd name="T2" fmla="*/ 502 w 1088"/>
                <a:gd name="T3" fmla="*/ 688 h 1090"/>
                <a:gd name="T4" fmla="*/ 502 w 1088"/>
                <a:gd name="T5" fmla="*/ 989 h 1090"/>
                <a:gd name="T6" fmla="*/ 402 w 1088"/>
                <a:gd name="T7" fmla="*/ 1090 h 1090"/>
                <a:gd name="T8" fmla="*/ 100 w 1088"/>
                <a:gd name="T9" fmla="*/ 1090 h 1090"/>
                <a:gd name="T10" fmla="*/ 0 w 1088"/>
                <a:gd name="T11" fmla="*/ 989 h 1090"/>
                <a:gd name="T12" fmla="*/ 0 w 1088"/>
                <a:gd name="T13" fmla="*/ 688 h 1090"/>
                <a:gd name="T14" fmla="*/ 100 w 1088"/>
                <a:gd name="T15" fmla="*/ 588 h 1090"/>
                <a:gd name="T16" fmla="*/ 402 w 1088"/>
                <a:gd name="T17" fmla="*/ 588 h 1090"/>
                <a:gd name="T18" fmla="*/ 402 w 1088"/>
                <a:gd name="T19" fmla="*/ 588 h 1090"/>
                <a:gd name="T20" fmla="*/ 402 w 1088"/>
                <a:gd name="T21" fmla="*/ 2 h 1090"/>
                <a:gd name="T22" fmla="*/ 402 w 1088"/>
                <a:gd name="T23" fmla="*/ 2 h 1090"/>
                <a:gd name="T24" fmla="*/ 100 w 1088"/>
                <a:gd name="T25" fmla="*/ 2 h 1090"/>
                <a:gd name="T26" fmla="*/ 0 w 1088"/>
                <a:gd name="T27" fmla="*/ 103 h 1090"/>
                <a:gd name="T28" fmla="*/ 0 w 1088"/>
                <a:gd name="T29" fmla="*/ 403 h 1090"/>
                <a:gd name="T30" fmla="*/ 100 w 1088"/>
                <a:gd name="T31" fmla="*/ 504 h 1090"/>
                <a:gd name="T32" fmla="*/ 402 w 1088"/>
                <a:gd name="T33" fmla="*/ 504 h 1090"/>
                <a:gd name="T34" fmla="*/ 502 w 1088"/>
                <a:gd name="T35" fmla="*/ 403 h 1090"/>
                <a:gd name="T36" fmla="*/ 502 w 1088"/>
                <a:gd name="T37" fmla="*/ 103 h 1090"/>
                <a:gd name="T38" fmla="*/ 402 w 1088"/>
                <a:gd name="T39" fmla="*/ 2 h 1090"/>
                <a:gd name="T40" fmla="*/ 966 w 1088"/>
                <a:gd name="T41" fmla="*/ 0 h 1090"/>
                <a:gd name="T42" fmla="*/ 1088 w 1088"/>
                <a:gd name="T43" fmla="*/ 121 h 1090"/>
                <a:gd name="T44" fmla="*/ 1088 w 1088"/>
                <a:gd name="T45" fmla="*/ 383 h 1090"/>
                <a:gd name="T46" fmla="*/ 966 w 1088"/>
                <a:gd name="T47" fmla="*/ 504 h 1090"/>
                <a:gd name="T48" fmla="*/ 704 w 1088"/>
                <a:gd name="T49" fmla="*/ 504 h 1090"/>
                <a:gd name="T50" fmla="*/ 583 w 1088"/>
                <a:gd name="T51" fmla="*/ 383 h 1090"/>
                <a:gd name="T52" fmla="*/ 583 w 1088"/>
                <a:gd name="T53" fmla="*/ 121 h 1090"/>
                <a:gd name="T54" fmla="*/ 704 w 1088"/>
                <a:gd name="T55" fmla="*/ 0 h 1090"/>
                <a:gd name="T56" fmla="*/ 966 w 1088"/>
                <a:gd name="T57" fmla="*/ 0 h 1090"/>
                <a:gd name="T58" fmla="*/ 1020 w 1088"/>
                <a:gd name="T59" fmla="*/ 383 h 1090"/>
                <a:gd name="T60" fmla="*/ 1020 w 1088"/>
                <a:gd name="T61" fmla="*/ 383 h 1090"/>
                <a:gd name="T62" fmla="*/ 1020 w 1088"/>
                <a:gd name="T63" fmla="*/ 121 h 1090"/>
                <a:gd name="T64" fmla="*/ 966 w 1088"/>
                <a:gd name="T65" fmla="*/ 67 h 1090"/>
                <a:gd name="T66" fmla="*/ 704 w 1088"/>
                <a:gd name="T67" fmla="*/ 67 h 1090"/>
                <a:gd name="T68" fmla="*/ 650 w 1088"/>
                <a:gd name="T69" fmla="*/ 121 h 1090"/>
                <a:gd name="T70" fmla="*/ 650 w 1088"/>
                <a:gd name="T71" fmla="*/ 383 h 1090"/>
                <a:gd name="T72" fmla="*/ 704 w 1088"/>
                <a:gd name="T73" fmla="*/ 437 h 1090"/>
                <a:gd name="T74" fmla="*/ 966 w 1088"/>
                <a:gd name="T75" fmla="*/ 437 h 1090"/>
                <a:gd name="T76" fmla="*/ 1020 w 1088"/>
                <a:gd name="T77" fmla="*/ 383 h 1090"/>
                <a:gd name="T78" fmla="*/ 584 w 1088"/>
                <a:gd name="T79" fmla="*/ 688 h 1090"/>
                <a:gd name="T80" fmla="*/ 584 w 1088"/>
                <a:gd name="T81" fmla="*/ 688 h 1090"/>
                <a:gd name="T82" fmla="*/ 584 w 1088"/>
                <a:gd name="T83" fmla="*/ 989 h 1090"/>
                <a:gd name="T84" fmla="*/ 686 w 1088"/>
                <a:gd name="T85" fmla="*/ 1090 h 1090"/>
                <a:gd name="T86" fmla="*/ 987 w 1088"/>
                <a:gd name="T87" fmla="*/ 1090 h 1090"/>
                <a:gd name="T88" fmla="*/ 1088 w 1088"/>
                <a:gd name="T89" fmla="*/ 989 h 1090"/>
                <a:gd name="T90" fmla="*/ 1088 w 1088"/>
                <a:gd name="T91" fmla="*/ 688 h 1090"/>
                <a:gd name="T92" fmla="*/ 987 w 1088"/>
                <a:gd name="T93" fmla="*/ 588 h 1090"/>
                <a:gd name="T94" fmla="*/ 686 w 1088"/>
                <a:gd name="T95" fmla="*/ 588 h 1090"/>
                <a:gd name="T96" fmla="*/ 584 w 1088"/>
                <a:gd name="T97" fmla="*/ 688 h 1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88" h="1090">
                  <a:moveTo>
                    <a:pt x="402" y="588"/>
                  </a:moveTo>
                  <a:cubicBezTo>
                    <a:pt x="469" y="588"/>
                    <a:pt x="502" y="621"/>
                    <a:pt x="502" y="688"/>
                  </a:cubicBezTo>
                  <a:cubicBezTo>
                    <a:pt x="502" y="989"/>
                    <a:pt x="502" y="989"/>
                    <a:pt x="502" y="989"/>
                  </a:cubicBezTo>
                  <a:cubicBezTo>
                    <a:pt x="502" y="1056"/>
                    <a:pt x="469" y="1090"/>
                    <a:pt x="402" y="1090"/>
                  </a:cubicBezTo>
                  <a:cubicBezTo>
                    <a:pt x="100" y="1090"/>
                    <a:pt x="100" y="1090"/>
                    <a:pt x="100" y="1090"/>
                  </a:cubicBezTo>
                  <a:cubicBezTo>
                    <a:pt x="33" y="1090"/>
                    <a:pt x="0" y="1056"/>
                    <a:pt x="0" y="989"/>
                  </a:cubicBezTo>
                  <a:cubicBezTo>
                    <a:pt x="0" y="688"/>
                    <a:pt x="0" y="688"/>
                    <a:pt x="0" y="688"/>
                  </a:cubicBezTo>
                  <a:cubicBezTo>
                    <a:pt x="0" y="621"/>
                    <a:pt x="33" y="588"/>
                    <a:pt x="100" y="588"/>
                  </a:cubicBezTo>
                  <a:cubicBezTo>
                    <a:pt x="402" y="588"/>
                    <a:pt x="402" y="588"/>
                    <a:pt x="402" y="588"/>
                  </a:cubicBezTo>
                  <a:cubicBezTo>
                    <a:pt x="402" y="588"/>
                    <a:pt x="402" y="588"/>
                    <a:pt x="402" y="588"/>
                  </a:cubicBezTo>
                  <a:close/>
                  <a:moveTo>
                    <a:pt x="402" y="2"/>
                  </a:moveTo>
                  <a:cubicBezTo>
                    <a:pt x="402" y="2"/>
                    <a:pt x="402" y="2"/>
                    <a:pt x="402" y="2"/>
                  </a:cubicBezTo>
                  <a:cubicBezTo>
                    <a:pt x="100" y="2"/>
                    <a:pt x="100" y="2"/>
                    <a:pt x="100" y="2"/>
                  </a:cubicBezTo>
                  <a:cubicBezTo>
                    <a:pt x="33" y="2"/>
                    <a:pt x="0" y="36"/>
                    <a:pt x="0" y="103"/>
                  </a:cubicBezTo>
                  <a:cubicBezTo>
                    <a:pt x="0" y="103"/>
                    <a:pt x="0" y="103"/>
                    <a:pt x="0" y="403"/>
                  </a:cubicBezTo>
                  <a:cubicBezTo>
                    <a:pt x="0" y="471"/>
                    <a:pt x="33" y="504"/>
                    <a:pt x="100" y="504"/>
                  </a:cubicBezTo>
                  <a:cubicBezTo>
                    <a:pt x="100" y="504"/>
                    <a:pt x="100" y="504"/>
                    <a:pt x="402" y="504"/>
                  </a:cubicBezTo>
                  <a:cubicBezTo>
                    <a:pt x="469" y="504"/>
                    <a:pt x="502" y="471"/>
                    <a:pt x="502" y="403"/>
                  </a:cubicBezTo>
                  <a:cubicBezTo>
                    <a:pt x="502" y="403"/>
                    <a:pt x="502" y="403"/>
                    <a:pt x="502" y="103"/>
                  </a:cubicBezTo>
                  <a:cubicBezTo>
                    <a:pt x="502" y="36"/>
                    <a:pt x="469" y="2"/>
                    <a:pt x="402" y="2"/>
                  </a:cubicBezTo>
                  <a:close/>
                  <a:moveTo>
                    <a:pt x="966" y="0"/>
                  </a:moveTo>
                  <a:cubicBezTo>
                    <a:pt x="1048" y="0"/>
                    <a:pt x="1088" y="40"/>
                    <a:pt x="1088" y="121"/>
                  </a:cubicBezTo>
                  <a:cubicBezTo>
                    <a:pt x="1088" y="121"/>
                    <a:pt x="1088" y="121"/>
                    <a:pt x="1088" y="383"/>
                  </a:cubicBezTo>
                  <a:cubicBezTo>
                    <a:pt x="1088" y="464"/>
                    <a:pt x="1048" y="504"/>
                    <a:pt x="966" y="504"/>
                  </a:cubicBezTo>
                  <a:cubicBezTo>
                    <a:pt x="966" y="504"/>
                    <a:pt x="966" y="504"/>
                    <a:pt x="704" y="504"/>
                  </a:cubicBezTo>
                  <a:cubicBezTo>
                    <a:pt x="623" y="504"/>
                    <a:pt x="583" y="464"/>
                    <a:pt x="583" y="383"/>
                  </a:cubicBezTo>
                  <a:cubicBezTo>
                    <a:pt x="583" y="383"/>
                    <a:pt x="583" y="383"/>
                    <a:pt x="583" y="121"/>
                  </a:cubicBezTo>
                  <a:cubicBezTo>
                    <a:pt x="583" y="40"/>
                    <a:pt x="623" y="0"/>
                    <a:pt x="704" y="0"/>
                  </a:cubicBezTo>
                  <a:cubicBezTo>
                    <a:pt x="704" y="0"/>
                    <a:pt x="704" y="0"/>
                    <a:pt x="966" y="0"/>
                  </a:cubicBezTo>
                  <a:close/>
                  <a:moveTo>
                    <a:pt x="1020" y="383"/>
                  </a:moveTo>
                  <a:cubicBezTo>
                    <a:pt x="1020" y="383"/>
                    <a:pt x="1020" y="383"/>
                    <a:pt x="1020" y="383"/>
                  </a:cubicBezTo>
                  <a:cubicBezTo>
                    <a:pt x="1020" y="121"/>
                    <a:pt x="1020" y="121"/>
                    <a:pt x="1020" y="121"/>
                  </a:cubicBezTo>
                  <a:cubicBezTo>
                    <a:pt x="1020" y="85"/>
                    <a:pt x="1002" y="67"/>
                    <a:pt x="966" y="67"/>
                  </a:cubicBezTo>
                  <a:cubicBezTo>
                    <a:pt x="966" y="67"/>
                    <a:pt x="966" y="67"/>
                    <a:pt x="704" y="67"/>
                  </a:cubicBezTo>
                  <a:cubicBezTo>
                    <a:pt x="668" y="67"/>
                    <a:pt x="650" y="85"/>
                    <a:pt x="650" y="121"/>
                  </a:cubicBezTo>
                  <a:cubicBezTo>
                    <a:pt x="650" y="121"/>
                    <a:pt x="650" y="121"/>
                    <a:pt x="650" y="383"/>
                  </a:cubicBezTo>
                  <a:cubicBezTo>
                    <a:pt x="650" y="419"/>
                    <a:pt x="668" y="437"/>
                    <a:pt x="704" y="437"/>
                  </a:cubicBezTo>
                  <a:cubicBezTo>
                    <a:pt x="704" y="437"/>
                    <a:pt x="704" y="437"/>
                    <a:pt x="966" y="437"/>
                  </a:cubicBezTo>
                  <a:cubicBezTo>
                    <a:pt x="1002" y="437"/>
                    <a:pt x="1020" y="419"/>
                    <a:pt x="1020" y="383"/>
                  </a:cubicBezTo>
                  <a:close/>
                  <a:moveTo>
                    <a:pt x="584" y="688"/>
                  </a:moveTo>
                  <a:cubicBezTo>
                    <a:pt x="584" y="688"/>
                    <a:pt x="584" y="688"/>
                    <a:pt x="584" y="688"/>
                  </a:cubicBezTo>
                  <a:cubicBezTo>
                    <a:pt x="584" y="989"/>
                    <a:pt x="584" y="989"/>
                    <a:pt x="584" y="989"/>
                  </a:cubicBezTo>
                  <a:cubicBezTo>
                    <a:pt x="584" y="1056"/>
                    <a:pt x="619" y="1090"/>
                    <a:pt x="686" y="1090"/>
                  </a:cubicBezTo>
                  <a:cubicBezTo>
                    <a:pt x="686" y="1090"/>
                    <a:pt x="686" y="1090"/>
                    <a:pt x="987" y="1090"/>
                  </a:cubicBezTo>
                  <a:cubicBezTo>
                    <a:pt x="1054" y="1090"/>
                    <a:pt x="1088" y="1056"/>
                    <a:pt x="1088" y="989"/>
                  </a:cubicBezTo>
                  <a:cubicBezTo>
                    <a:pt x="1088" y="989"/>
                    <a:pt x="1088" y="989"/>
                    <a:pt x="1088" y="688"/>
                  </a:cubicBezTo>
                  <a:cubicBezTo>
                    <a:pt x="1088" y="621"/>
                    <a:pt x="1054" y="588"/>
                    <a:pt x="987" y="588"/>
                  </a:cubicBezTo>
                  <a:cubicBezTo>
                    <a:pt x="987" y="588"/>
                    <a:pt x="987" y="588"/>
                    <a:pt x="686" y="588"/>
                  </a:cubicBezTo>
                  <a:cubicBezTo>
                    <a:pt x="619" y="588"/>
                    <a:pt x="584" y="621"/>
                    <a:pt x="584" y="688"/>
                  </a:cubicBezTo>
                  <a:close/>
                </a:path>
              </a:pathLst>
            </a:custGeom>
            <a:solidFill>
              <a:schemeClr val="bg1"/>
            </a:solidFill>
            <a:ln>
              <a:noFill/>
            </a:ln>
          </p:spPr>
          <p:txBody>
            <a:bodyPr vert="horz" wrap="square" lIns="51431" tIns="25715" rIns="51431" bIns="25715" numCol="1" anchor="t" anchorCtr="0" compatLnSpc="1">
              <a:prstTxWarp prst="textNoShape">
                <a:avLst/>
              </a:prstTxWarp>
            </a:bodyPr>
            <a:lstStyle/>
            <a:p>
              <a:pPr defTabSz="342900">
                <a:defRPr/>
              </a:pPr>
              <a:endParaRPr lang="en-US" sz="1013" dirty="0">
                <a:solidFill>
                  <a:prstClr val="black"/>
                </a:solidFill>
                <a:latin typeface="Calibri" panose="020F0502020204030204"/>
              </a:endParaRPr>
            </a:p>
          </p:txBody>
        </p:sp>
        <p:sp>
          <p:nvSpPr>
            <p:cNvPr id="8" name="Oval 7">
              <a:extLst>
                <a:ext uri="{FF2B5EF4-FFF2-40B4-BE49-F238E27FC236}">
                  <a16:creationId xmlns:a16="http://schemas.microsoft.com/office/drawing/2014/main" id="{763B25BD-6233-48F3-87F9-6E9638307B14}"/>
                </a:ext>
              </a:extLst>
            </p:cNvPr>
            <p:cNvSpPr/>
            <p:nvPr/>
          </p:nvSpPr>
          <p:spPr bwMode="auto">
            <a:xfrm>
              <a:off x="320635" y="1894980"/>
              <a:ext cx="366893" cy="532754"/>
            </a:xfrm>
            <a:prstGeom prst="ellipse">
              <a:avLst/>
            </a:prstGeom>
            <a:solidFill>
              <a:srgbClr val="D83B01"/>
            </a:solidFill>
            <a:ln w="127000" cap="flat" cmpd="sng" algn="ctr">
              <a:noFill/>
              <a:prstDash val="solid"/>
              <a:headEnd type="none" w="med" len="med"/>
              <a:tailEnd type="none" w="med" len="med"/>
            </a:ln>
            <a:effectLst/>
          </p:spPr>
          <p:txBody>
            <a:bodyPr vert="horz" wrap="square" lIns="0" tIns="34275" rIns="0" bIns="34275" numCol="1" rtlCol="0" anchor="ctr" anchorCtr="0" compatLnSpc="1">
              <a:prstTxWarp prst="textNoShape">
                <a:avLst/>
              </a:prstTxWarp>
            </a:bodyPr>
            <a:lstStyle/>
            <a:p>
              <a:pPr algn="ctr" defTabSz="685182" fontAlgn="base">
                <a:spcBef>
                  <a:spcPct val="0"/>
                </a:spcBef>
                <a:spcAft>
                  <a:spcPct val="0"/>
                </a:spcAft>
                <a:defRPr/>
              </a:pPr>
              <a:endParaRPr lang="en-US" sz="1175" kern="0" dirty="0">
                <a:gradFill>
                  <a:gsLst>
                    <a:gs pos="0">
                      <a:srgbClr val="FFFFFF"/>
                    </a:gs>
                    <a:gs pos="100000">
                      <a:srgbClr val="FFFFFF"/>
                    </a:gs>
                  </a:gsLst>
                  <a:lin ang="5400000" scaled="0"/>
                </a:gradFill>
                <a:latin typeface="Segoe UI Semibold" panose="020B0702040204020203" pitchFamily="34" charset="0"/>
                <a:cs typeface="Segoe UI Semibold" panose="020B0702040204020203" pitchFamily="34" charset="0"/>
              </a:endParaRPr>
            </a:p>
          </p:txBody>
        </p:sp>
        <p:sp>
          <p:nvSpPr>
            <p:cNvPr id="9" name="Freeform 104" descr="Cog">
              <a:extLst>
                <a:ext uri="{FF2B5EF4-FFF2-40B4-BE49-F238E27FC236}">
                  <a16:creationId xmlns:a16="http://schemas.microsoft.com/office/drawing/2014/main" id="{8828CD2D-3354-4AF6-B87E-96019FD44100}"/>
                </a:ext>
              </a:extLst>
            </p:cNvPr>
            <p:cNvSpPr>
              <a:spLocks noChangeAspect="1" noEditPoints="1"/>
            </p:cNvSpPr>
            <p:nvPr/>
          </p:nvSpPr>
          <p:spPr bwMode="black">
            <a:xfrm>
              <a:off x="383441" y="2048084"/>
              <a:ext cx="271516" cy="237522"/>
            </a:xfrm>
            <a:custGeom>
              <a:avLst/>
              <a:gdLst>
                <a:gd name="T0" fmla="*/ 37 w 61"/>
                <a:gd name="T1" fmla="*/ 43 h 61"/>
                <a:gd name="T2" fmla="*/ 18 w 61"/>
                <a:gd name="T3" fmla="*/ 37 h 61"/>
                <a:gd name="T4" fmla="*/ 24 w 61"/>
                <a:gd name="T5" fmla="*/ 18 h 61"/>
                <a:gd name="T6" fmla="*/ 43 w 61"/>
                <a:gd name="T7" fmla="*/ 24 h 61"/>
                <a:gd name="T8" fmla="*/ 37 w 61"/>
                <a:gd name="T9" fmla="*/ 43 h 61"/>
                <a:gd name="T10" fmla="*/ 61 w 61"/>
                <a:gd name="T11" fmla="*/ 28 h 61"/>
                <a:gd name="T12" fmla="*/ 58 w 61"/>
                <a:gd name="T13" fmla="*/ 18 h 61"/>
                <a:gd name="T14" fmla="*/ 50 w 61"/>
                <a:gd name="T15" fmla="*/ 19 h 61"/>
                <a:gd name="T16" fmla="*/ 47 w 61"/>
                <a:gd name="T17" fmla="*/ 15 h 61"/>
                <a:gd name="T18" fmla="*/ 50 w 61"/>
                <a:gd name="T19" fmla="*/ 7 h 61"/>
                <a:gd name="T20" fmla="*/ 41 w 61"/>
                <a:gd name="T21" fmla="*/ 2 h 61"/>
                <a:gd name="T22" fmla="*/ 36 w 61"/>
                <a:gd name="T23" fmla="*/ 9 h 61"/>
                <a:gd name="T24" fmla="*/ 30 w 61"/>
                <a:gd name="T25" fmla="*/ 8 h 61"/>
                <a:gd name="T26" fmla="*/ 27 w 61"/>
                <a:gd name="T27" fmla="*/ 0 h 61"/>
                <a:gd name="T28" fmla="*/ 17 w 61"/>
                <a:gd name="T29" fmla="*/ 3 h 61"/>
                <a:gd name="T30" fmla="*/ 18 w 61"/>
                <a:gd name="T31" fmla="*/ 11 h 61"/>
                <a:gd name="T32" fmla="*/ 15 w 61"/>
                <a:gd name="T33" fmla="*/ 14 h 61"/>
                <a:gd name="T34" fmla="*/ 7 w 61"/>
                <a:gd name="T35" fmla="*/ 11 h 61"/>
                <a:gd name="T36" fmla="*/ 2 w 61"/>
                <a:gd name="T37" fmla="*/ 20 h 61"/>
                <a:gd name="T38" fmla="*/ 8 w 61"/>
                <a:gd name="T39" fmla="*/ 25 h 61"/>
                <a:gd name="T40" fmla="*/ 7 w 61"/>
                <a:gd name="T41" fmla="*/ 30 h 61"/>
                <a:gd name="T42" fmla="*/ 0 w 61"/>
                <a:gd name="T43" fmla="*/ 33 h 61"/>
                <a:gd name="T44" fmla="*/ 2 w 61"/>
                <a:gd name="T45" fmla="*/ 43 h 61"/>
                <a:gd name="T46" fmla="*/ 11 w 61"/>
                <a:gd name="T47" fmla="*/ 42 h 61"/>
                <a:gd name="T48" fmla="*/ 14 w 61"/>
                <a:gd name="T49" fmla="*/ 47 h 61"/>
                <a:gd name="T50" fmla="*/ 11 w 61"/>
                <a:gd name="T51" fmla="*/ 54 h 61"/>
                <a:gd name="T52" fmla="*/ 20 w 61"/>
                <a:gd name="T53" fmla="*/ 59 h 61"/>
                <a:gd name="T54" fmla="*/ 25 w 61"/>
                <a:gd name="T55" fmla="*/ 53 h 61"/>
                <a:gd name="T56" fmla="*/ 30 w 61"/>
                <a:gd name="T57" fmla="*/ 53 h 61"/>
                <a:gd name="T58" fmla="*/ 33 w 61"/>
                <a:gd name="T59" fmla="*/ 61 h 61"/>
                <a:gd name="T60" fmla="*/ 43 w 61"/>
                <a:gd name="T61" fmla="*/ 58 h 61"/>
                <a:gd name="T62" fmla="*/ 42 w 61"/>
                <a:gd name="T63" fmla="*/ 50 h 61"/>
                <a:gd name="T64" fmla="*/ 46 w 61"/>
                <a:gd name="T65" fmla="*/ 47 h 61"/>
                <a:gd name="T66" fmla="*/ 54 w 61"/>
                <a:gd name="T67" fmla="*/ 50 h 61"/>
                <a:gd name="T68" fmla="*/ 59 w 61"/>
                <a:gd name="T69" fmla="*/ 41 h 61"/>
                <a:gd name="T70" fmla="*/ 52 w 61"/>
                <a:gd name="T71" fmla="*/ 36 h 61"/>
                <a:gd name="T72" fmla="*/ 53 w 61"/>
                <a:gd name="T73" fmla="*/ 31 h 61"/>
                <a:gd name="T74" fmla="*/ 61 w 61"/>
                <a:gd name="T75" fmla="*/ 28 h 61"/>
                <a:gd name="T76" fmla="*/ 28 w 61"/>
                <a:gd name="T77" fmla="*/ 26 h 61"/>
                <a:gd name="T78" fmla="*/ 26 w 61"/>
                <a:gd name="T79" fmla="*/ 33 h 61"/>
                <a:gd name="T80" fmla="*/ 33 w 61"/>
                <a:gd name="T81" fmla="*/ 35 h 61"/>
                <a:gd name="T82" fmla="*/ 35 w 61"/>
                <a:gd name="T83" fmla="*/ 28 h 61"/>
                <a:gd name="T84" fmla="*/ 28 w 61"/>
                <a:gd name="T85" fmla="*/ 2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1" h="61">
                  <a:moveTo>
                    <a:pt x="37" y="43"/>
                  </a:moveTo>
                  <a:cubicBezTo>
                    <a:pt x="30" y="47"/>
                    <a:pt x="21" y="44"/>
                    <a:pt x="18" y="37"/>
                  </a:cubicBezTo>
                  <a:cubicBezTo>
                    <a:pt x="14" y="30"/>
                    <a:pt x="17" y="21"/>
                    <a:pt x="24" y="18"/>
                  </a:cubicBezTo>
                  <a:cubicBezTo>
                    <a:pt x="31" y="14"/>
                    <a:pt x="39" y="17"/>
                    <a:pt x="43" y="24"/>
                  </a:cubicBezTo>
                  <a:cubicBezTo>
                    <a:pt x="47" y="31"/>
                    <a:pt x="44" y="40"/>
                    <a:pt x="37" y="43"/>
                  </a:cubicBezTo>
                  <a:moveTo>
                    <a:pt x="61" y="28"/>
                  </a:moveTo>
                  <a:cubicBezTo>
                    <a:pt x="58" y="18"/>
                    <a:pt x="58" y="18"/>
                    <a:pt x="58" y="18"/>
                  </a:cubicBezTo>
                  <a:cubicBezTo>
                    <a:pt x="50" y="19"/>
                    <a:pt x="50" y="19"/>
                    <a:pt x="50" y="19"/>
                  </a:cubicBezTo>
                  <a:cubicBezTo>
                    <a:pt x="49" y="17"/>
                    <a:pt x="48" y="16"/>
                    <a:pt x="47" y="15"/>
                  </a:cubicBezTo>
                  <a:cubicBezTo>
                    <a:pt x="50" y="7"/>
                    <a:pt x="50" y="7"/>
                    <a:pt x="50" y="7"/>
                  </a:cubicBezTo>
                  <a:cubicBezTo>
                    <a:pt x="41" y="2"/>
                    <a:pt x="41" y="2"/>
                    <a:pt x="41" y="2"/>
                  </a:cubicBezTo>
                  <a:cubicBezTo>
                    <a:pt x="36" y="9"/>
                    <a:pt x="36" y="9"/>
                    <a:pt x="36" y="9"/>
                  </a:cubicBezTo>
                  <a:cubicBezTo>
                    <a:pt x="34" y="8"/>
                    <a:pt x="32" y="8"/>
                    <a:pt x="30" y="8"/>
                  </a:cubicBezTo>
                  <a:cubicBezTo>
                    <a:pt x="27" y="0"/>
                    <a:pt x="27" y="0"/>
                    <a:pt x="27" y="0"/>
                  </a:cubicBezTo>
                  <a:cubicBezTo>
                    <a:pt x="17" y="3"/>
                    <a:pt x="17" y="3"/>
                    <a:pt x="17" y="3"/>
                  </a:cubicBezTo>
                  <a:cubicBezTo>
                    <a:pt x="18" y="11"/>
                    <a:pt x="18" y="11"/>
                    <a:pt x="18" y="11"/>
                  </a:cubicBezTo>
                  <a:cubicBezTo>
                    <a:pt x="17" y="12"/>
                    <a:pt x="16" y="13"/>
                    <a:pt x="15" y="14"/>
                  </a:cubicBezTo>
                  <a:cubicBezTo>
                    <a:pt x="7" y="11"/>
                    <a:pt x="7" y="11"/>
                    <a:pt x="7" y="11"/>
                  </a:cubicBezTo>
                  <a:cubicBezTo>
                    <a:pt x="2" y="20"/>
                    <a:pt x="2" y="20"/>
                    <a:pt x="2" y="20"/>
                  </a:cubicBezTo>
                  <a:cubicBezTo>
                    <a:pt x="8" y="25"/>
                    <a:pt x="8" y="25"/>
                    <a:pt x="8" y="25"/>
                  </a:cubicBezTo>
                  <a:cubicBezTo>
                    <a:pt x="8" y="27"/>
                    <a:pt x="7" y="28"/>
                    <a:pt x="7" y="30"/>
                  </a:cubicBezTo>
                  <a:cubicBezTo>
                    <a:pt x="0" y="33"/>
                    <a:pt x="0" y="33"/>
                    <a:pt x="0" y="33"/>
                  </a:cubicBezTo>
                  <a:cubicBezTo>
                    <a:pt x="2" y="43"/>
                    <a:pt x="2" y="43"/>
                    <a:pt x="2" y="43"/>
                  </a:cubicBezTo>
                  <a:cubicBezTo>
                    <a:pt x="11" y="42"/>
                    <a:pt x="11" y="42"/>
                    <a:pt x="11" y="42"/>
                  </a:cubicBezTo>
                  <a:cubicBezTo>
                    <a:pt x="12" y="44"/>
                    <a:pt x="13" y="45"/>
                    <a:pt x="14" y="47"/>
                  </a:cubicBezTo>
                  <a:cubicBezTo>
                    <a:pt x="11" y="54"/>
                    <a:pt x="11" y="54"/>
                    <a:pt x="11" y="54"/>
                  </a:cubicBezTo>
                  <a:cubicBezTo>
                    <a:pt x="20" y="59"/>
                    <a:pt x="20" y="59"/>
                    <a:pt x="20" y="59"/>
                  </a:cubicBezTo>
                  <a:cubicBezTo>
                    <a:pt x="25" y="53"/>
                    <a:pt x="25" y="53"/>
                    <a:pt x="25" y="53"/>
                  </a:cubicBezTo>
                  <a:cubicBezTo>
                    <a:pt x="26" y="53"/>
                    <a:pt x="28" y="53"/>
                    <a:pt x="30" y="53"/>
                  </a:cubicBezTo>
                  <a:cubicBezTo>
                    <a:pt x="33" y="61"/>
                    <a:pt x="33" y="61"/>
                    <a:pt x="33" y="61"/>
                  </a:cubicBezTo>
                  <a:cubicBezTo>
                    <a:pt x="43" y="58"/>
                    <a:pt x="43" y="58"/>
                    <a:pt x="43" y="58"/>
                  </a:cubicBezTo>
                  <a:cubicBezTo>
                    <a:pt x="42" y="50"/>
                    <a:pt x="42" y="50"/>
                    <a:pt x="42" y="50"/>
                  </a:cubicBezTo>
                  <a:cubicBezTo>
                    <a:pt x="44" y="49"/>
                    <a:pt x="45" y="48"/>
                    <a:pt x="46" y="47"/>
                  </a:cubicBezTo>
                  <a:cubicBezTo>
                    <a:pt x="54" y="50"/>
                    <a:pt x="54" y="50"/>
                    <a:pt x="54" y="50"/>
                  </a:cubicBezTo>
                  <a:cubicBezTo>
                    <a:pt x="59" y="41"/>
                    <a:pt x="59" y="41"/>
                    <a:pt x="59" y="41"/>
                  </a:cubicBezTo>
                  <a:cubicBezTo>
                    <a:pt x="52" y="36"/>
                    <a:pt x="52" y="36"/>
                    <a:pt x="52" y="36"/>
                  </a:cubicBezTo>
                  <a:cubicBezTo>
                    <a:pt x="53" y="34"/>
                    <a:pt x="53" y="33"/>
                    <a:pt x="53" y="31"/>
                  </a:cubicBezTo>
                  <a:lnTo>
                    <a:pt x="61" y="28"/>
                  </a:lnTo>
                  <a:close/>
                  <a:moveTo>
                    <a:pt x="28" y="26"/>
                  </a:moveTo>
                  <a:cubicBezTo>
                    <a:pt x="25" y="27"/>
                    <a:pt x="24" y="30"/>
                    <a:pt x="26" y="33"/>
                  </a:cubicBezTo>
                  <a:cubicBezTo>
                    <a:pt x="27" y="35"/>
                    <a:pt x="30" y="36"/>
                    <a:pt x="33" y="35"/>
                  </a:cubicBezTo>
                  <a:cubicBezTo>
                    <a:pt x="35" y="34"/>
                    <a:pt x="36" y="31"/>
                    <a:pt x="35" y="28"/>
                  </a:cubicBezTo>
                  <a:cubicBezTo>
                    <a:pt x="34" y="26"/>
                    <a:pt x="31" y="25"/>
                    <a:pt x="28" y="26"/>
                  </a:cubicBezTo>
                  <a:close/>
                </a:path>
              </a:pathLst>
            </a:custGeom>
            <a:solidFill>
              <a:schemeClr val="bg1"/>
            </a:solidFill>
            <a:ln>
              <a:noFill/>
            </a:ln>
            <a:extLst/>
          </p:spPr>
          <p:txBody>
            <a:bodyPr vert="horz" wrap="square" lIns="52465" tIns="26232" rIns="52465" bIns="26232" numCol="1" anchor="t" anchorCtr="0" compatLnSpc="1">
              <a:prstTxWarp prst="textNoShape">
                <a:avLst/>
              </a:prstTxWarp>
            </a:bodyPr>
            <a:lstStyle/>
            <a:p>
              <a:pPr defTabSz="685800">
                <a:defRPr/>
              </a:pPr>
              <a:endParaRPr lang="en-US" sz="1013" kern="0" dirty="0">
                <a:solidFill>
                  <a:srgbClr val="000000"/>
                </a:solidFill>
                <a:latin typeface="Calibri" panose="020F0502020204030204"/>
              </a:endParaRPr>
            </a:p>
          </p:txBody>
        </p:sp>
      </p:grpSp>
      <p:sp>
        <p:nvSpPr>
          <p:cNvPr id="19" name="Title 3">
            <a:extLst>
              <a:ext uri="{FF2B5EF4-FFF2-40B4-BE49-F238E27FC236}">
                <a16:creationId xmlns:a16="http://schemas.microsoft.com/office/drawing/2014/main" id="{AE5C1E0D-845D-4CFB-BBDF-FC6580E6598A}"/>
              </a:ext>
            </a:extLst>
          </p:cNvPr>
          <p:cNvSpPr>
            <a:spLocks noGrp="1"/>
          </p:cNvSpPr>
          <p:nvPr>
            <p:ph type="title"/>
          </p:nvPr>
        </p:nvSpPr>
        <p:spPr>
          <a:xfrm>
            <a:off x="261768" y="-11506"/>
            <a:ext cx="8917728" cy="596540"/>
          </a:xfrm>
        </p:spPr>
        <p:txBody>
          <a:bodyPr>
            <a:noAutofit/>
          </a:bodyPr>
          <a:lstStyle/>
          <a:p>
            <a:br>
              <a:rPr lang="en-IN" sz="3000" dirty="0">
                <a:latin typeface="Segoe UI Semibold" panose="020B0702040204020203" pitchFamily="34" charset="0"/>
                <a:cs typeface="Segoe UI Semibold" panose="020B0702040204020203" pitchFamily="34" charset="0"/>
              </a:rPr>
            </a:br>
            <a:r>
              <a:rPr lang="en-IN" sz="3000" dirty="0">
                <a:latin typeface="Segoe UI Semibold" panose="020B0702040204020203" pitchFamily="34" charset="0"/>
                <a:cs typeface="Segoe UI Semibold" panose="020B0702040204020203" pitchFamily="34" charset="0"/>
              </a:rPr>
              <a:t>CETAS VMP365 Benefits </a:t>
            </a:r>
            <a:br>
              <a:rPr lang="en-IN" sz="3000" dirty="0">
                <a:latin typeface="Segoe UI Semibold" panose="020B0702040204020203" pitchFamily="34" charset="0"/>
                <a:cs typeface="Segoe UI Semibold" panose="020B0702040204020203" pitchFamily="34" charset="0"/>
              </a:rPr>
            </a:br>
            <a:endParaRPr lang="en-IN" sz="3000" dirty="0">
              <a:latin typeface="Segoe UI Semibold" panose="020B0702040204020203" pitchFamily="34" charset="0"/>
              <a:cs typeface="Segoe UI Semibold" panose="020B0702040204020203" pitchFamily="34" charset="0"/>
            </a:endParaRPr>
          </a:p>
        </p:txBody>
      </p:sp>
    </p:spTree>
    <p:extLst>
      <p:ext uri="{BB962C8B-B14F-4D97-AF65-F5344CB8AC3E}">
        <p14:creationId xmlns:p14="http://schemas.microsoft.com/office/powerpoint/2010/main" val="1524835814"/>
      </p:ext>
    </p:extLst>
  </p:cSld>
  <p:clrMapOvr>
    <a:masterClrMapping/>
  </p:clrMapOvr>
  <mc:AlternateContent xmlns:mc="http://schemas.openxmlformats.org/markup-compatibility/2006" xmlns:p14="http://schemas.microsoft.com/office/powerpoint/2010/main">
    <mc:Choice Requires="p14">
      <p:transition spd="slow" p14:dur="2000" advTm="27457"/>
    </mc:Choice>
    <mc:Fallback xmlns="">
      <p:transition spd="slow" advTm="27457"/>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3">
            <a:extLst>
              <a:ext uri="{FF2B5EF4-FFF2-40B4-BE49-F238E27FC236}">
                <a16:creationId xmlns:a16="http://schemas.microsoft.com/office/drawing/2014/main" id="{AE5C1E0D-845D-4CFB-BBDF-FC6580E6598A}"/>
              </a:ext>
            </a:extLst>
          </p:cNvPr>
          <p:cNvSpPr>
            <a:spLocks noGrp="1"/>
          </p:cNvSpPr>
          <p:nvPr>
            <p:ph type="title"/>
          </p:nvPr>
        </p:nvSpPr>
        <p:spPr>
          <a:xfrm>
            <a:off x="261768" y="-11506"/>
            <a:ext cx="8917728" cy="596540"/>
          </a:xfrm>
        </p:spPr>
        <p:txBody>
          <a:bodyPr>
            <a:noAutofit/>
          </a:bodyPr>
          <a:lstStyle/>
          <a:p>
            <a:r>
              <a:rPr lang="en-IN" sz="3000" dirty="0">
                <a:latin typeface="Segoe UI Semibold" panose="020B0702040204020203" pitchFamily="34" charset="0"/>
                <a:cs typeface="Segoe UI Semibold" panose="020B0702040204020203" pitchFamily="34" charset="0"/>
              </a:rPr>
              <a:t>CETAS VMP365 Availability</a:t>
            </a:r>
          </a:p>
        </p:txBody>
      </p:sp>
      <p:graphicFrame>
        <p:nvGraphicFramePr>
          <p:cNvPr id="2" name="Table 1">
            <a:extLst>
              <a:ext uri="{FF2B5EF4-FFF2-40B4-BE49-F238E27FC236}">
                <a16:creationId xmlns:a16="http://schemas.microsoft.com/office/drawing/2014/main" id="{11CDFBE3-ACD8-4E64-8D14-3173EC297A8C}"/>
              </a:ext>
            </a:extLst>
          </p:cNvPr>
          <p:cNvGraphicFramePr>
            <a:graphicFrameLocks noGrp="1"/>
          </p:cNvGraphicFramePr>
          <p:nvPr>
            <p:extLst>
              <p:ext uri="{D42A27DB-BD31-4B8C-83A1-F6EECF244321}">
                <p14:modId xmlns:p14="http://schemas.microsoft.com/office/powerpoint/2010/main" val="2216253301"/>
              </p:ext>
            </p:extLst>
          </p:nvPr>
        </p:nvGraphicFramePr>
        <p:xfrm>
          <a:off x="1403648" y="1059582"/>
          <a:ext cx="7344816" cy="2735580"/>
        </p:xfrm>
        <a:graphic>
          <a:graphicData uri="http://schemas.openxmlformats.org/drawingml/2006/table">
            <a:tbl>
              <a:tblPr firstRow="1" bandRow="1">
                <a:tableStyleId>{5C22544A-7EE6-4342-B048-85BDC9FD1C3A}</a:tableStyleId>
              </a:tblPr>
              <a:tblGrid>
                <a:gridCol w="3672408">
                  <a:extLst>
                    <a:ext uri="{9D8B030D-6E8A-4147-A177-3AD203B41FA5}">
                      <a16:colId xmlns:a16="http://schemas.microsoft.com/office/drawing/2014/main" val="2138432746"/>
                    </a:ext>
                  </a:extLst>
                </a:gridCol>
                <a:gridCol w="3672408">
                  <a:extLst>
                    <a:ext uri="{9D8B030D-6E8A-4147-A177-3AD203B41FA5}">
                      <a16:colId xmlns:a16="http://schemas.microsoft.com/office/drawing/2014/main" val="998067077"/>
                    </a:ext>
                  </a:extLst>
                </a:gridCol>
              </a:tblGrid>
              <a:tr h="370840">
                <a:tc>
                  <a:txBody>
                    <a:bodyPr/>
                    <a:lstStyle/>
                    <a:p>
                      <a:r>
                        <a:rPr lang="en-IN" dirty="0"/>
                        <a:t>Available Versions</a:t>
                      </a:r>
                    </a:p>
                  </a:txBody>
                  <a:tcPr/>
                </a:tc>
                <a:tc>
                  <a:txBody>
                    <a:bodyPr/>
                    <a:lstStyle/>
                    <a:p>
                      <a:r>
                        <a:rPr lang="en-IN" dirty="0"/>
                        <a:t>Remarks</a:t>
                      </a:r>
                    </a:p>
                  </a:txBody>
                  <a:tcPr/>
                </a:tc>
                <a:extLst>
                  <a:ext uri="{0D108BD9-81ED-4DB2-BD59-A6C34878D82A}">
                    <a16:rowId xmlns:a16="http://schemas.microsoft.com/office/drawing/2014/main" val="1970821205"/>
                  </a:ext>
                </a:extLst>
              </a:tr>
              <a:tr h="370840">
                <a:tc>
                  <a:txBody>
                    <a:bodyPr/>
                    <a:lstStyle/>
                    <a:p>
                      <a:r>
                        <a:rPr lang="en-IN" dirty="0"/>
                        <a:t>Dynamics NAV2016</a:t>
                      </a:r>
                    </a:p>
                  </a:txBody>
                  <a:tcPr/>
                </a:tc>
                <a:tc>
                  <a:txBody>
                    <a:bodyPr/>
                    <a:lstStyle/>
                    <a:p>
                      <a:r>
                        <a:rPr lang="en-IN" dirty="0"/>
                        <a:t>Buyer Workspace available in perpetual model only; Portal can be hosted in customer’s infra on perpetual model or on our azure infra on SaaS model.</a:t>
                      </a:r>
                    </a:p>
                  </a:txBody>
                  <a:tcPr/>
                </a:tc>
                <a:extLst>
                  <a:ext uri="{0D108BD9-81ED-4DB2-BD59-A6C34878D82A}">
                    <a16:rowId xmlns:a16="http://schemas.microsoft.com/office/drawing/2014/main" val="3277982178"/>
                  </a:ext>
                </a:extLst>
              </a:tr>
              <a:tr h="370840">
                <a:tc>
                  <a:txBody>
                    <a:bodyPr/>
                    <a:lstStyle/>
                    <a:p>
                      <a:r>
                        <a:rPr lang="en-IN" dirty="0"/>
                        <a:t>Dynamics NAV2017</a:t>
                      </a:r>
                    </a:p>
                  </a:txBody>
                  <a:tcPr/>
                </a:tc>
                <a:tc>
                  <a:txBody>
                    <a:bodyPr/>
                    <a:lstStyle/>
                    <a:p>
                      <a:r>
                        <a:rPr lang="en-IN" dirty="0"/>
                        <a:t>Same as above</a:t>
                      </a:r>
                    </a:p>
                  </a:txBody>
                  <a:tcPr/>
                </a:tc>
                <a:extLst>
                  <a:ext uri="{0D108BD9-81ED-4DB2-BD59-A6C34878D82A}">
                    <a16:rowId xmlns:a16="http://schemas.microsoft.com/office/drawing/2014/main" val="1222932462"/>
                  </a:ext>
                </a:extLst>
              </a:tr>
              <a:tr h="370840">
                <a:tc>
                  <a:txBody>
                    <a:bodyPr/>
                    <a:lstStyle/>
                    <a:p>
                      <a:r>
                        <a:rPr lang="en-IN" dirty="0"/>
                        <a:t>Dynamics NAV2018</a:t>
                      </a:r>
                    </a:p>
                  </a:txBody>
                  <a:tcPr/>
                </a:tc>
                <a:tc>
                  <a:txBody>
                    <a:bodyPr/>
                    <a:lstStyle/>
                    <a:p>
                      <a:r>
                        <a:rPr lang="en-IN" dirty="0"/>
                        <a:t>Same as above</a:t>
                      </a:r>
                    </a:p>
                  </a:txBody>
                  <a:tcPr/>
                </a:tc>
                <a:extLst>
                  <a:ext uri="{0D108BD9-81ED-4DB2-BD59-A6C34878D82A}">
                    <a16:rowId xmlns:a16="http://schemas.microsoft.com/office/drawing/2014/main" val="4245394004"/>
                  </a:ext>
                </a:extLst>
              </a:tr>
              <a:tr h="370840">
                <a:tc>
                  <a:txBody>
                    <a:bodyPr/>
                    <a:lstStyle/>
                    <a:p>
                      <a:r>
                        <a:rPr lang="en-IN" dirty="0"/>
                        <a:t>Dynamics 365 Business Central</a:t>
                      </a:r>
                    </a:p>
                  </a:txBody>
                  <a:tcPr/>
                </a:tc>
                <a:tc>
                  <a:txBody>
                    <a:bodyPr/>
                    <a:lstStyle/>
                    <a:p>
                      <a:r>
                        <a:rPr lang="en-IN" dirty="0"/>
                        <a:t>For cloud deployments only SaaS pricing model applicable; For On-Prem, pricing models available for NAV is applicable here as well.</a:t>
                      </a:r>
                    </a:p>
                  </a:txBody>
                  <a:tcPr/>
                </a:tc>
                <a:extLst>
                  <a:ext uri="{0D108BD9-81ED-4DB2-BD59-A6C34878D82A}">
                    <a16:rowId xmlns:a16="http://schemas.microsoft.com/office/drawing/2014/main" val="2323787695"/>
                  </a:ext>
                </a:extLst>
              </a:tr>
            </a:tbl>
          </a:graphicData>
        </a:graphic>
      </p:graphicFrame>
    </p:spTree>
    <p:extLst>
      <p:ext uri="{BB962C8B-B14F-4D97-AF65-F5344CB8AC3E}">
        <p14:creationId xmlns:p14="http://schemas.microsoft.com/office/powerpoint/2010/main" val="3104824136"/>
      </p:ext>
    </p:extLst>
  </p:cSld>
  <p:clrMapOvr>
    <a:masterClrMapping/>
  </p:clrMapOvr>
  <mc:AlternateContent xmlns:mc="http://schemas.openxmlformats.org/markup-compatibility/2006" xmlns:p14="http://schemas.microsoft.com/office/powerpoint/2010/main">
    <mc:Choice Requires="p14">
      <p:transition spd="slow" p14:dur="2000" advTm="27457"/>
    </mc:Choice>
    <mc:Fallback xmlns="">
      <p:transition spd="slow" advTm="27457"/>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3">
            <a:extLst>
              <a:ext uri="{FF2B5EF4-FFF2-40B4-BE49-F238E27FC236}">
                <a16:creationId xmlns:a16="http://schemas.microsoft.com/office/drawing/2014/main" id="{AE5C1E0D-845D-4CFB-BBDF-FC6580E6598A}"/>
              </a:ext>
            </a:extLst>
          </p:cNvPr>
          <p:cNvSpPr>
            <a:spLocks noGrp="1"/>
          </p:cNvSpPr>
          <p:nvPr>
            <p:ph type="title"/>
          </p:nvPr>
        </p:nvSpPr>
        <p:spPr>
          <a:xfrm>
            <a:off x="261768" y="-11506"/>
            <a:ext cx="8917728" cy="596540"/>
          </a:xfrm>
        </p:spPr>
        <p:txBody>
          <a:bodyPr>
            <a:noAutofit/>
          </a:bodyPr>
          <a:lstStyle/>
          <a:p>
            <a:r>
              <a:rPr lang="en-IN" sz="3000" dirty="0">
                <a:latin typeface="Segoe UI Semibold" panose="020B0702040204020203" pitchFamily="34" charset="0"/>
                <a:cs typeface="Segoe UI Semibold" panose="020B0702040204020203" pitchFamily="34" charset="0"/>
              </a:rPr>
              <a:t>CETAS VMP365 SaaS Pricing</a:t>
            </a:r>
          </a:p>
        </p:txBody>
      </p:sp>
      <p:graphicFrame>
        <p:nvGraphicFramePr>
          <p:cNvPr id="2" name="Table 1">
            <a:extLst>
              <a:ext uri="{FF2B5EF4-FFF2-40B4-BE49-F238E27FC236}">
                <a16:creationId xmlns:a16="http://schemas.microsoft.com/office/drawing/2014/main" id="{11CDFBE3-ACD8-4E64-8D14-3173EC297A8C}"/>
              </a:ext>
            </a:extLst>
          </p:cNvPr>
          <p:cNvGraphicFramePr>
            <a:graphicFrameLocks noGrp="1"/>
          </p:cNvGraphicFramePr>
          <p:nvPr>
            <p:extLst>
              <p:ext uri="{D42A27DB-BD31-4B8C-83A1-F6EECF244321}">
                <p14:modId xmlns:p14="http://schemas.microsoft.com/office/powerpoint/2010/main" val="2492004788"/>
              </p:ext>
            </p:extLst>
          </p:nvPr>
        </p:nvGraphicFramePr>
        <p:xfrm>
          <a:off x="1403648" y="1059582"/>
          <a:ext cx="6096000" cy="145034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2138432746"/>
                    </a:ext>
                  </a:extLst>
                </a:gridCol>
                <a:gridCol w="2032000">
                  <a:extLst>
                    <a:ext uri="{9D8B030D-6E8A-4147-A177-3AD203B41FA5}">
                      <a16:colId xmlns:a16="http://schemas.microsoft.com/office/drawing/2014/main" val="998067077"/>
                    </a:ext>
                  </a:extLst>
                </a:gridCol>
                <a:gridCol w="2032000">
                  <a:extLst>
                    <a:ext uri="{9D8B030D-6E8A-4147-A177-3AD203B41FA5}">
                      <a16:colId xmlns:a16="http://schemas.microsoft.com/office/drawing/2014/main" val="4206453687"/>
                    </a:ext>
                  </a:extLst>
                </a:gridCol>
              </a:tblGrid>
              <a:tr h="370840">
                <a:tc>
                  <a:txBody>
                    <a:bodyPr/>
                    <a:lstStyle/>
                    <a:p>
                      <a:r>
                        <a:rPr lang="en-IN" dirty="0"/>
                        <a:t>Pricing Element</a:t>
                      </a:r>
                    </a:p>
                  </a:txBody>
                  <a:tcPr/>
                </a:tc>
                <a:tc>
                  <a:txBody>
                    <a:bodyPr/>
                    <a:lstStyle/>
                    <a:p>
                      <a:r>
                        <a:rPr lang="en-IN" dirty="0"/>
                        <a:t>Price in USD</a:t>
                      </a:r>
                    </a:p>
                  </a:txBody>
                  <a:tcPr/>
                </a:tc>
                <a:tc>
                  <a:txBody>
                    <a:bodyPr/>
                    <a:lstStyle/>
                    <a:p>
                      <a:r>
                        <a:rPr lang="en-IN" dirty="0"/>
                        <a:t>Remarks</a:t>
                      </a:r>
                    </a:p>
                  </a:txBody>
                  <a:tcPr/>
                </a:tc>
                <a:extLst>
                  <a:ext uri="{0D108BD9-81ED-4DB2-BD59-A6C34878D82A}">
                    <a16:rowId xmlns:a16="http://schemas.microsoft.com/office/drawing/2014/main" val="1970821205"/>
                  </a:ext>
                </a:extLst>
              </a:tr>
              <a:tr h="370840">
                <a:tc>
                  <a:txBody>
                    <a:bodyPr/>
                    <a:lstStyle/>
                    <a:p>
                      <a:r>
                        <a:rPr lang="en-IN" dirty="0"/>
                        <a:t>Dynamics 365 Business Central app</a:t>
                      </a:r>
                    </a:p>
                  </a:txBody>
                  <a:tcPr/>
                </a:tc>
                <a:tc>
                  <a:txBody>
                    <a:bodyPr/>
                    <a:lstStyle/>
                    <a:p>
                      <a:r>
                        <a:rPr lang="en-IN" dirty="0"/>
                        <a:t>2 US$ per user per month</a:t>
                      </a:r>
                    </a:p>
                  </a:txBody>
                  <a:tcPr/>
                </a:tc>
                <a:tc>
                  <a:txBody>
                    <a:bodyPr/>
                    <a:lstStyle/>
                    <a:p>
                      <a:r>
                        <a:rPr lang="en-IN" dirty="0"/>
                        <a:t>Applies to all users in the Dynamics</a:t>
                      </a:r>
                      <a:r>
                        <a:rPr lang="en-IN" baseline="0" dirty="0"/>
                        <a:t> 365 </a:t>
                      </a:r>
                      <a:r>
                        <a:rPr lang="en-IN" dirty="0"/>
                        <a:t>Business Central tenant</a:t>
                      </a:r>
                    </a:p>
                  </a:txBody>
                  <a:tcPr/>
                </a:tc>
                <a:extLst>
                  <a:ext uri="{0D108BD9-81ED-4DB2-BD59-A6C34878D82A}">
                    <a16:rowId xmlns:a16="http://schemas.microsoft.com/office/drawing/2014/main" val="3277982178"/>
                  </a:ext>
                </a:extLst>
              </a:tr>
              <a:tr h="370840">
                <a:tc>
                  <a:txBody>
                    <a:bodyPr/>
                    <a:lstStyle/>
                    <a:p>
                      <a:r>
                        <a:rPr lang="en-IN" dirty="0"/>
                        <a:t>Self Service Portal</a:t>
                      </a:r>
                    </a:p>
                  </a:txBody>
                  <a:tcPr/>
                </a:tc>
                <a:tc>
                  <a:txBody>
                    <a:bodyPr/>
                    <a:lstStyle/>
                    <a:p>
                      <a:r>
                        <a:rPr lang="en-IN" dirty="0"/>
                        <a:t>200US$ per month</a:t>
                      </a:r>
                    </a:p>
                  </a:txBody>
                  <a:tcPr/>
                </a:tc>
                <a:tc>
                  <a:txBody>
                    <a:bodyPr/>
                    <a:lstStyle/>
                    <a:p>
                      <a:r>
                        <a:rPr lang="en-IN" dirty="0"/>
                        <a:t>For up to 500 vendors</a:t>
                      </a:r>
                    </a:p>
                  </a:txBody>
                  <a:tcPr/>
                </a:tc>
                <a:extLst>
                  <a:ext uri="{0D108BD9-81ED-4DB2-BD59-A6C34878D82A}">
                    <a16:rowId xmlns:a16="http://schemas.microsoft.com/office/drawing/2014/main" val="1222932462"/>
                  </a:ext>
                </a:extLst>
              </a:tr>
            </a:tbl>
          </a:graphicData>
        </a:graphic>
      </p:graphicFrame>
      <p:sp>
        <p:nvSpPr>
          <p:cNvPr id="3" name="TextBox 2">
            <a:extLst>
              <a:ext uri="{FF2B5EF4-FFF2-40B4-BE49-F238E27FC236}">
                <a16:creationId xmlns:a16="http://schemas.microsoft.com/office/drawing/2014/main" id="{4DFA2B97-F2FA-4618-A06F-0834F8EB5BC9}"/>
              </a:ext>
            </a:extLst>
          </p:cNvPr>
          <p:cNvSpPr txBox="1"/>
          <p:nvPr/>
        </p:nvSpPr>
        <p:spPr>
          <a:xfrm>
            <a:off x="611560" y="2466504"/>
            <a:ext cx="8136904" cy="2308324"/>
          </a:xfrm>
          <a:prstGeom prst="rect">
            <a:avLst/>
          </a:prstGeom>
          <a:noFill/>
        </p:spPr>
        <p:txBody>
          <a:bodyPr wrap="square" rtlCol="0">
            <a:spAutoFit/>
          </a:bodyPr>
          <a:lstStyle/>
          <a:p>
            <a:pPr marL="285750" indent="-285750">
              <a:buFont typeface="Arial" panose="020B0604020202020204" pitchFamily="34" charset="0"/>
              <a:buChar char="•"/>
            </a:pPr>
            <a:r>
              <a:rPr lang="en-IN" dirty="0"/>
              <a:t>VMP365 portal is hosted in Azure</a:t>
            </a:r>
          </a:p>
          <a:p>
            <a:pPr marL="285750" indent="-285750">
              <a:buFont typeface="Arial" panose="020B0604020202020204" pitchFamily="34" charset="0"/>
              <a:buChar char="•"/>
            </a:pPr>
            <a:r>
              <a:rPr lang="en-IN" dirty="0"/>
              <a:t>The price above includes hardware, database etc.</a:t>
            </a:r>
          </a:p>
          <a:p>
            <a:pPr marL="285750" indent="-285750">
              <a:buFont typeface="Arial" panose="020B0604020202020204" pitchFamily="34" charset="0"/>
              <a:buChar char="•"/>
            </a:pPr>
            <a:r>
              <a:rPr lang="en-IN" dirty="0"/>
              <a:t>For instances of having more vendors, </a:t>
            </a:r>
            <a:r>
              <a:rPr lang="en-IN" dirty="0" err="1"/>
              <a:t>pls</a:t>
            </a:r>
            <a:r>
              <a:rPr lang="en-IN" dirty="0"/>
              <a:t> contact </a:t>
            </a:r>
            <a:r>
              <a:rPr lang="en-IN" dirty="0">
                <a:hlinkClick r:id="rId3"/>
              </a:rPr>
              <a:t>sales@cetastech.com</a:t>
            </a:r>
            <a:r>
              <a:rPr lang="en-IN" dirty="0"/>
              <a:t> for enterprise pricing</a:t>
            </a:r>
          </a:p>
          <a:p>
            <a:pPr marL="285750" indent="-285750">
              <a:buFont typeface="Arial" panose="020B0604020202020204" pitchFamily="34" charset="0"/>
              <a:buChar char="•"/>
            </a:pPr>
            <a:r>
              <a:rPr lang="en-IN" dirty="0"/>
              <a:t>A customer can only use the enhancements (like requisition, Quote comparison, vendor evaluation etc) within Dynamics 365 Business Central alone, without the self-service portal.</a:t>
            </a:r>
          </a:p>
          <a:p>
            <a:pPr marL="285750" indent="-285750">
              <a:buFont typeface="Arial" panose="020B0604020202020204" pitchFamily="34" charset="0"/>
              <a:buChar char="•"/>
            </a:pPr>
            <a:r>
              <a:rPr lang="en-IN" dirty="0"/>
              <a:t>Any training or customization requests are chargeable separately.</a:t>
            </a:r>
          </a:p>
        </p:txBody>
      </p:sp>
    </p:spTree>
    <p:extLst>
      <p:ext uri="{BB962C8B-B14F-4D97-AF65-F5344CB8AC3E}">
        <p14:creationId xmlns:p14="http://schemas.microsoft.com/office/powerpoint/2010/main" val="323656899"/>
      </p:ext>
    </p:extLst>
  </p:cSld>
  <p:clrMapOvr>
    <a:masterClrMapping/>
  </p:clrMapOvr>
  <mc:AlternateContent xmlns:mc="http://schemas.openxmlformats.org/markup-compatibility/2006" xmlns:p14="http://schemas.microsoft.com/office/powerpoint/2010/main">
    <mc:Choice Requires="p14">
      <p:transition spd="slow" p14:dur="2000" advTm="27457"/>
    </mc:Choice>
    <mc:Fallback xmlns="">
      <p:transition spd="slow" advTm="27457"/>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3">
            <a:extLst>
              <a:ext uri="{FF2B5EF4-FFF2-40B4-BE49-F238E27FC236}">
                <a16:creationId xmlns:a16="http://schemas.microsoft.com/office/drawing/2014/main" id="{AE5C1E0D-845D-4CFB-BBDF-FC6580E6598A}"/>
              </a:ext>
            </a:extLst>
          </p:cNvPr>
          <p:cNvSpPr>
            <a:spLocks noGrp="1"/>
          </p:cNvSpPr>
          <p:nvPr>
            <p:ph type="title"/>
          </p:nvPr>
        </p:nvSpPr>
        <p:spPr>
          <a:xfrm>
            <a:off x="261768" y="-11506"/>
            <a:ext cx="8917728" cy="596540"/>
          </a:xfrm>
        </p:spPr>
        <p:txBody>
          <a:bodyPr>
            <a:noAutofit/>
          </a:bodyPr>
          <a:lstStyle/>
          <a:p>
            <a:r>
              <a:rPr lang="en-IN" sz="3000" dirty="0">
                <a:latin typeface="Segoe UI Semibold" panose="020B0702040204020203" pitchFamily="34" charset="0"/>
                <a:cs typeface="Segoe UI Semibold" panose="020B0702040204020203" pitchFamily="34" charset="0"/>
              </a:rPr>
              <a:t>CETAS VMP365 Perpetual Pricing</a:t>
            </a:r>
          </a:p>
        </p:txBody>
      </p:sp>
      <p:graphicFrame>
        <p:nvGraphicFramePr>
          <p:cNvPr id="2" name="Table 1">
            <a:extLst>
              <a:ext uri="{FF2B5EF4-FFF2-40B4-BE49-F238E27FC236}">
                <a16:creationId xmlns:a16="http://schemas.microsoft.com/office/drawing/2014/main" id="{11CDFBE3-ACD8-4E64-8D14-3173EC297A8C}"/>
              </a:ext>
            </a:extLst>
          </p:cNvPr>
          <p:cNvGraphicFramePr>
            <a:graphicFrameLocks noGrp="1"/>
          </p:cNvGraphicFramePr>
          <p:nvPr>
            <p:extLst>
              <p:ext uri="{D42A27DB-BD31-4B8C-83A1-F6EECF244321}">
                <p14:modId xmlns:p14="http://schemas.microsoft.com/office/powerpoint/2010/main" val="2552750808"/>
              </p:ext>
            </p:extLst>
          </p:nvPr>
        </p:nvGraphicFramePr>
        <p:xfrm>
          <a:off x="1403648" y="1059582"/>
          <a:ext cx="6096000" cy="137668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2138432746"/>
                    </a:ext>
                  </a:extLst>
                </a:gridCol>
                <a:gridCol w="2032000">
                  <a:extLst>
                    <a:ext uri="{9D8B030D-6E8A-4147-A177-3AD203B41FA5}">
                      <a16:colId xmlns:a16="http://schemas.microsoft.com/office/drawing/2014/main" val="998067077"/>
                    </a:ext>
                  </a:extLst>
                </a:gridCol>
                <a:gridCol w="2032000">
                  <a:extLst>
                    <a:ext uri="{9D8B030D-6E8A-4147-A177-3AD203B41FA5}">
                      <a16:colId xmlns:a16="http://schemas.microsoft.com/office/drawing/2014/main" val="4206453687"/>
                    </a:ext>
                  </a:extLst>
                </a:gridCol>
              </a:tblGrid>
              <a:tr h="370840">
                <a:tc>
                  <a:txBody>
                    <a:bodyPr/>
                    <a:lstStyle/>
                    <a:p>
                      <a:r>
                        <a:rPr lang="en-IN" dirty="0"/>
                        <a:t>Pricing Element</a:t>
                      </a:r>
                    </a:p>
                  </a:txBody>
                  <a:tcPr/>
                </a:tc>
                <a:tc>
                  <a:txBody>
                    <a:bodyPr/>
                    <a:lstStyle/>
                    <a:p>
                      <a:r>
                        <a:rPr lang="en-IN" dirty="0"/>
                        <a:t>Price in USD</a:t>
                      </a:r>
                    </a:p>
                  </a:txBody>
                  <a:tcPr/>
                </a:tc>
                <a:tc>
                  <a:txBody>
                    <a:bodyPr/>
                    <a:lstStyle/>
                    <a:p>
                      <a:r>
                        <a:rPr lang="en-IN" dirty="0"/>
                        <a:t>Remarks</a:t>
                      </a:r>
                    </a:p>
                  </a:txBody>
                  <a:tcPr/>
                </a:tc>
                <a:extLst>
                  <a:ext uri="{0D108BD9-81ED-4DB2-BD59-A6C34878D82A}">
                    <a16:rowId xmlns:a16="http://schemas.microsoft.com/office/drawing/2014/main" val="1970821205"/>
                  </a:ext>
                </a:extLst>
              </a:tr>
              <a:tr h="370840">
                <a:tc>
                  <a:txBody>
                    <a:bodyPr/>
                    <a:lstStyle/>
                    <a:p>
                      <a:r>
                        <a:rPr lang="en-IN" dirty="0"/>
                        <a:t>Dynamics NAV – Buyer Workspace</a:t>
                      </a:r>
                    </a:p>
                  </a:txBody>
                  <a:tcPr/>
                </a:tc>
                <a:tc>
                  <a:txBody>
                    <a:bodyPr/>
                    <a:lstStyle/>
                    <a:p>
                      <a:r>
                        <a:rPr lang="en-IN" dirty="0"/>
                        <a:t>2,000US$</a:t>
                      </a:r>
                    </a:p>
                  </a:txBody>
                  <a:tcPr/>
                </a:tc>
                <a:tc>
                  <a:txBody>
                    <a:bodyPr/>
                    <a:lstStyle/>
                    <a:p>
                      <a:r>
                        <a:rPr lang="en-IN" dirty="0"/>
                        <a:t>Annual Renewal Fee @ 20%</a:t>
                      </a:r>
                    </a:p>
                  </a:txBody>
                  <a:tcPr/>
                </a:tc>
                <a:extLst>
                  <a:ext uri="{0D108BD9-81ED-4DB2-BD59-A6C34878D82A}">
                    <a16:rowId xmlns:a16="http://schemas.microsoft.com/office/drawing/2014/main" val="3277982178"/>
                  </a:ext>
                </a:extLst>
              </a:tr>
              <a:tr h="370840">
                <a:tc>
                  <a:txBody>
                    <a:bodyPr/>
                    <a:lstStyle/>
                    <a:p>
                      <a:r>
                        <a:rPr lang="en-IN" dirty="0"/>
                        <a:t>Self Service Portal</a:t>
                      </a:r>
                    </a:p>
                  </a:txBody>
                  <a:tcPr/>
                </a:tc>
                <a:tc>
                  <a:txBody>
                    <a:bodyPr/>
                    <a:lstStyle/>
                    <a:p>
                      <a:r>
                        <a:rPr lang="en-IN" dirty="0"/>
                        <a:t>7,000US$</a:t>
                      </a:r>
                    </a:p>
                  </a:txBody>
                  <a:tcPr/>
                </a:tc>
                <a:tc>
                  <a:txBody>
                    <a:bodyPr/>
                    <a:lstStyle/>
                    <a:p>
                      <a:pPr marL="0" marR="0" lvl="0" indent="0" algn="l" defTabSz="685773" rtl="0" eaLnBrk="1" fontAlgn="auto" latinLnBrk="0" hangingPunct="1">
                        <a:lnSpc>
                          <a:spcPct val="100000"/>
                        </a:lnSpc>
                        <a:spcBef>
                          <a:spcPts val="0"/>
                        </a:spcBef>
                        <a:spcAft>
                          <a:spcPts val="0"/>
                        </a:spcAft>
                        <a:buClrTx/>
                        <a:buSzTx/>
                        <a:buFontTx/>
                        <a:buNone/>
                        <a:tabLst/>
                        <a:defRPr/>
                      </a:pPr>
                      <a:r>
                        <a:rPr lang="en-IN" dirty="0"/>
                        <a:t>Annual Renewal Fee @ 20%</a:t>
                      </a:r>
                    </a:p>
                  </a:txBody>
                  <a:tcPr/>
                </a:tc>
                <a:extLst>
                  <a:ext uri="{0D108BD9-81ED-4DB2-BD59-A6C34878D82A}">
                    <a16:rowId xmlns:a16="http://schemas.microsoft.com/office/drawing/2014/main" val="1222932462"/>
                  </a:ext>
                </a:extLst>
              </a:tr>
            </a:tbl>
          </a:graphicData>
        </a:graphic>
      </p:graphicFrame>
      <p:sp>
        <p:nvSpPr>
          <p:cNvPr id="3" name="TextBox 2">
            <a:extLst>
              <a:ext uri="{FF2B5EF4-FFF2-40B4-BE49-F238E27FC236}">
                <a16:creationId xmlns:a16="http://schemas.microsoft.com/office/drawing/2014/main" id="{4DFA2B97-F2FA-4618-A06F-0834F8EB5BC9}"/>
              </a:ext>
            </a:extLst>
          </p:cNvPr>
          <p:cNvSpPr txBox="1"/>
          <p:nvPr/>
        </p:nvSpPr>
        <p:spPr>
          <a:xfrm>
            <a:off x="611560" y="2466504"/>
            <a:ext cx="8136904" cy="2031325"/>
          </a:xfrm>
          <a:prstGeom prst="rect">
            <a:avLst/>
          </a:prstGeom>
          <a:noFill/>
        </p:spPr>
        <p:txBody>
          <a:bodyPr wrap="square" rtlCol="0">
            <a:spAutoFit/>
          </a:bodyPr>
          <a:lstStyle/>
          <a:p>
            <a:pPr marL="285750" indent="-285750">
              <a:buFont typeface="Arial" panose="020B0604020202020204" pitchFamily="34" charset="0"/>
              <a:buChar char="•"/>
            </a:pPr>
            <a:r>
              <a:rPr lang="en-IN" dirty="0"/>
              <a:t>VMP365 portal will be hosted in any environment of Customers’ choice</a:t>
            </a:r>
          </a:p>
          <a:p>
            <a:pPr marL="285750" indent="-285750">
              <a:buFont typeface="Arial" panose="020B0604020202020204" pitchFamily="34" charset="0"/>
              <a:buChar char="•"/>
            </a:pPr>
            <a:r>
              <a:rPr lang="en-IN" dirty="0"/>
              <a:t>The price above includes does not include hardware, database etc.</a:t>
            </a:r>
          </a:p>
          <a:p>
            <a:pPr marL="285750" indent="-285750">
              <a:buFont typeface="Arial" panose="020B0604020202020204" pitchFamily="34" charset="0"/>
              <a:buChar char="•"/>
            </a:pPr>
            <a:r>
              <a:rPr lang="en-IN" dirty="0"/>
              <a:t>No limit on number of vendors</a:t>
            </a:r>
          </a:p>
          <a:p>
            <a:pPr marL="285750" indent="-285750">
              <a:buFont typeface="Arial" panose="020B0604020202020204" pitchFamily="34" charset="0"/>
              <a:buChar char="•"/>
            </a:pPr>
            <a:r>
              <a:rPr lang="en-IN" dirty="0"/>
              <a:t>A customer can only use the Buyer Workspace (enhancements like requisition, Quote comparison, vendor evaluation etc) within Dynamics NAV alone, without the self-service portal.</a:t>
            </a:r>
          </a:p>
          <a:p>
            <a:pPr marL="285750" indent="-285750">
              <a:buFont typeface="Arial" panose="020B0604020202020204" pitchFamily="34" charset="0"/>
              <a:buChar char="•"/>
            </a:pPr>
            <a:r>
              <a:rPr lang="en-IN" dirty="0"/>
              <a:t>Any training or customization requests are chargeable separately.</a:t>
            </a:r>
          </a:p>
        </p:txBody>
      </p:sp>
    </p:spTree>
    <p:extLst>
      <p:ext uri="{BB962C8B-B14F-4D97-AF65-F5344CB8AC3E}">
        <p14:creationId xmlns:p14="http://schemas.microsoft.com/office/powerpoint/2010/main" val="3516759342"/>
      </p:ext>
    </p:extLst>
  </p:cSld>
  <p:clrMapOvr>
    <a:masterClrMapping/>
  </p:clrMapOvr>
  <mc:AlternateContent xmlns:mc="http://schemas.openxmlformats.org/markup-compatibility/2006" xmlns:p14="http://schemas.microsoft.com/office/powerpoint/2010/main">
    <mc:Choice Requires="p14">
      <p:transition spd="slow" p14:dur="2000" advTm="27457"/>
    </mc:Choice>
    <mc:Fallback xmlns="">
      <p:transition spd="slow" advTm="27457"/>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1818085" y="1221581"/>
            <a:ext cx="5724525" cy="243006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sz="1350" dirty="0"/>
          </a:p>
          <a:p>
            <a:pPr algn="ctr">
              <a:defRPr/>
            </a:pPr>
            <a:endParaRPr lang="en-IN" sz="1350" dirty="0"/>
          </a:p>
          <a:p>
            <a:pPr algn="ctr">
              <a:defRPr/>
            </a:pPr>
            <a:endParaRPr lang="en-IN" sz="1350" dirty="0"/>
          </a:p>
          <a:p>
            <a:pPr algn="ctr">
              <a:defRPr/>
            </a:pPr>
            <a:endParaRPr lang="en-IN" sz="1350" dirty="0"/>
          </a:p>
          <a:p>
            <a:pPr algn="ctr">
              <a:defRPr/>
            </a:pPr>
            <a:endParaRPr lang="en-IN" sz="1350" dirty="0"/>
          </a:p>
          <a:p>
            <a:pPr algn="ctr">
              <a:defRPr/>
            </a:pPr>
            <a:endParaRPr lang="en-IN" sz="1350" dirty="0"/>
          </a:p>
          <a:p>
            <a:pPr algn="ctr">
              <a:defRPr/>
            </a:pPr>
            <a:endParaRPr lang="en-IN" sz="1350" dirty="0"/>
          </a:p>
          <a:p>
            <a:pPr algn="ctr">
              <a:defRPr/>
            </a:pPr>
            <a:r>
              <a:rPr lang="en-IN" sz="1350" dirty="0"/>
              <a:t>Pls write to us if you have any queries</a:t>
            </a:r>
          </a:p>
          <a:p>
            <a:pPr algn="ctr">
              <a:defRPr/>
            </a:pPr>
            <a:endParaRPr lang="en-IN" sz="1350" dirty="0"/>
          </a:p>
          <a:p>
            <a:pPr algn="ctr">
              <a:defRPr/>
            </a:pPr>
            <a:r>
              <a:rPr lang="en-IN" sz="1350" dirty="0">
                <a:hlinkClick r:id="rId3"/>
              </a:rPr>
              <a:t>sales@cetastech.com</a:t>
            </a:r>
            <a:endParaRPr lang="en-IN" sz="1350" dirty="0"/>
          </a:p>
          <a:p>
            <a:pPr algn="ctr">
              <a:lnSpc>
                <a:spcPct val="120000"/>
              </a:lnSpc>
            </a:pPr>
            <a:r>
              <a:rPr lang="en-US" sz="1350" dirty="0">
                <a:solidFill>
                  <a:schemeClr val="bg1"/>
                </a:solidFill>
                <a:hlinkClick r:id="rId4"/>
              </a:rPr>
              <a:t>www.cetastech.com</a:t>
            </a:r>
            <a:endParaRPr lang="en-US" sz="1350" dirty="0">
              <a:solidFill>
                <a:schemeClr val="bg1"/>
              </a:solidFill>
            </a:endParaRPr>
          </a:p>
          <a:p>
            <a:pPr algn="ctr">
              <a:defRPr/>
            </a:pPr>
            <a:endParaRPr lang="en-IN" sz="1350" dirty="0"/>
          </a:p>
        </p:txBody>
      </p:sp>
      <p:sp>
        <p:nvSpPr>
          <p:cNvPr id="2" name="Title 1"/>
          <p:cNvSpPr>
            <a:spLocks noGrp="1"/>
          </p:cNvSpPr>
          <p:nvPr>
            <p:ph type="title"/>
          </p:nvPr>
        </p:nvSpPr>
        <p:spPr>
          <a:xfrm>
            <a:off x="1656160" y="1545636"/>
            <a:ext cx="5993606" cy="857250"/>
          </a:xfrm>
        </p:spPr>
        <p:txBody>
          <a:bodyPr rtlCol="0">
            <a:normAutofit fontScale="90000"/>
          </a:bodyPr>
          <a:lstStyle/>
          <a:p>
            <a:pPr>
              <a:defRPr/>
            </a:pPr>
            <a:r>
              <a:rPr lang="en-US" b="1" dirty="0">
                <a:solidFill>
                  <a:schemeClr val="bg1"/>
                </a:solidFill>
                <a:latin typeface="Garamond" pitchFamily="18" charset="0"/>
              </a:rPr>
              <a:t>Thank You</a:t>
            </a:r>
            <a:br>
              <a:rPr lang="en-US" b="1" dirty="0">
                <a:solidFill>
                  <a:schemeClr val="bg1"/>
                </a:solidFill>
                <a:latin typeface="Garamond" pitchFamily="18" charset="0"/>
              </a:rPr>
            </a:br>
            <a:r>
              <a:rPr lang="en-US" b="1" dirty="0">
                <a:solidFill>
                  <a:schemeClr val="bg1"/>
                </a:solidFill>
                <a:latin typeface="Garamond" pitchFamily="18" charset="0"/>
              </a:rPr>
              <a:t>Look forward to work with you</a:t>
            </a:r>
            <a:br>
              <a:rPr lang="en-US" b="1" dirty="0">
                <a:solidFill>
                  <a:schemeClr val="bg1"/>
                </a:solidFill>
                <a:latin typeface="Garamond" pitchFamily="18" charset="0"/>
              </a:rPr>
            </a:br>
            <a:endParaRPr lang="en-US" sz="1050" b="1" dirty="0">
              <a:solidFill>
                <a:schemeClr val="bg1"/>
              </a:solidFill>
              <a:latin typeface="Garamond" pitchFamily="18" charset="0"/>
            </a:endParaRPr>
          </a:p>
        </p:txBody>
      </p:sp>
      <p:pic>
        <p:nvPicPr>
          <p:cNvPr id="8" name="Picture 7">
            <a:extLst>
              <a:ext uri="{FF2B5EF4-FFF2-40B4-BE49-F238E27FC236}">
                <a16:creationId xmlns:a16="http://schemas.microsoft.com/office/drawing/2014/main" id="{5E4EF6CB-4950-439C-947F-FF01BCBA48A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56537" y="3768091"/>
            <a:ext cx="3047619" cy="1015873"/>
          </a:xfrm>
          <a:prstGeom prst="rect">
            <a:avLst/>
          </a:prstGeom>
        </p:spPr>
      </p:pic>
    </p:spTree>
    <p:extLst>
      <p:ext uri="{BB962C8B-B14F-4D97-AF65-F5344CB8AC3E}">
        <p14:creationId xmlns:p14="http://schemas.microsoft.com/office/powerpoint/2010/main" val="1182404158"/>
      </p:ext>
    </p:extLst>
  </p:cSld>
  <p:clrMapOvr>
    <a:masterClrMapping/>
  </p:clrMapOvr>
  <mc:AlternateContent xmlns:mc="http://schemas.openxmlformats.org/markup-compatibility/2006" xmlns:p14="http://schemas.microsoft.com/office/powerpoint/2010/main">
    <mc:Choice Requires="p14">
      <p:transition spd="slow" p14:dur="2000" advTm="12560"/>
    </mc:Choice>
    <mc:Fallback xmlns="">
      <p:transition spd="slow" advTm="12560"/>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3-30310_Microsoft_Dynamics_AX_Technical_Conference_16x9">
  <a:themeElements>
    <a:clrScheme name="Custom 53">
      <a:dk1>
        <a:srgbClr val="505050"/>
      </a:dk1>
      <a:lt1>
        <a:srgbClr val="FFFFFF"/>
      </a:lt1>
      <a:dk2>
        <a:srgbClr val="00188F"/>
      </a:dk2>
      <a:lt2>
        <a:srgbClr val="D2D2D2"/>
      </a:lt2>
      <a:accent1>
        <a:srgbClr val="002050"/>
      </a:accent1>
      <a:accent2>
        <a:srgbClr val="442359"/>
      </a:accent2>
      <a:accent3>
        <a:srgbClr val="DC3C00"/>
      </a:accent3>
      <a:accent4>
        <a:srgbClr val="00188F"/>
      </a:accent4>
      <a:accent5>
        <a:srgbClr val="68217A"/>
      </a:accent5>
      <a:accent6>
        <a:srgbClr val="FF8C00"/>
      </a:accent6>
      <a:hlink>
        <a:srgbClr val="FF8C00"/>
      </a:hlink>
      <a:folHlink>
        <a:srgbClr val="FF8C00"/>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BRK-448 Providing powerful analytic capabilities to your users - Milindav" id="{85535C95-8CF3-41E3-AA7B-DD29867231D6}" vid="{1AA2AD6D-6536-4399-B654-009688ABDA8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13296</TotalTime>
  <Words>1395</Words>
  <Application>Microsoft Office PowerPoint</Application>
  <PresentationFormat>On-screen Show (16:9)</PresentationFormat>
  <Paragraphs>174</Paragraphs>
  <Slides>18</Slides>
  <Notes>10</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18</vt:i4>
      </vt:variant>
    </vt:vector>
  </HeadingPairs>
  <TitlesOfParts>
    <vt:vector size="28" baseType="lpstr">
      <vt:lpstr>Arial</vt:lpstr>
      <vt:lpstr>Calibri</vt:lpstr>
      <vt:lpstr>Consolas</vt:lpstr>
      <vt:lpstr>Garamond</vt:lpstr>
      <vt:lpstr>Segoe UI</vt:lpstr>
      <vt:lpstr>Segoe UI Light</vt:lpstr>
      <vt:lpstr>Segoe UI Semibold</vt:lpstr>
      <vt:lpstr>Wingdings</vt:lpstr>
      <vt:lpstr>Office Theme</vt:lpstr>
      <vt:lpstr>4_3-30310_Microsoft_Dynamics_AX_Technical_Conference_16x9</vt:lpstr>
      <vt:lpstr>Add-on Solution for Microsoft Dynamics365 Business Central  </vt:lpstr>
      <vt:lpstr>Why Vendor Management Portal 365</vt:lpstr>
      <vt:lpstr>CETAS VMP365</vt:lpstr>
      <vt:lpstr> Process Flow </vt:lpstr>
      <vt:lpstr>PowerPoint Presentation</vt:lpstr>
      <vt:lpstr>PowerPoint Presentation</vt:lpstr>
      <vt:lpstr>PowerPoint Presentation</vt:lpstr>
      <vt:lpstr>PowerPoint Presentation</vt:lpstr>
      <vt:lpstr>Solution Screenshot- ASN List &amp; Invoice list</vt:lpstr>
      <vt:lpstr>Solution Screenshot- Order &amp; ASN management</vt:lpstr>
      <vt:lpstr>Solution Screenshot- Blanket order &amp; Purchase Return Order </vt:lpstr>
      <vt:lpstr>Solution Screenshot- Item Registration &amp; Mail Parsing </vt:lpstr>
      <vt:lpstr>PowerPoint Presentation</vt:lpstr>
      <vt:lpstr> CETAS VMP365 Benefits  </vt:lpstr>
      <vt:lpstr>CETAS VMP365 Availability</vt:lpstr>
      <vt:lpstr>CETAS VMP365 SaaS Pricing</vt:lpstr>
      <vt:lpstr>CETAS VMP365 Perpetual Pricing</vt:lpstr>
      <vt:lpstr>Thank You Look forward to work with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Experts  in  Enterprise Business Applications</dc:title>
  <dc:creator>kabilan</dc:creator>
  <cp:lastModifiedBy>Jega S</cp:lastModifiedBy>
  <cp:revision>681</cp:revision>
  <dcterms:created xsi:type="dcterms:W3CDTF">2014-09-21T15:08:46Z</dcterms:created>
  <dcterms:modified xsi:type="dcterms:W3CDTF">2019-10-03T06:25:22Z</dcterms:modified>
</cp:coreProperties>
</file>